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68" r:id="rId2"/>
    <p:sldId id="305" r:id="rId3"/>
    <p:sldId id="353" r:id="rId4"/>
    <p:sldId id="320" r:id="rId5"/>
    <p:sldId id="282" r:id="rId6"/>
    <p:sldId id="321" r:id="rId7"/>
    <p:sldId id="306" r:id="rId8"/>
    <p:sldId id="285" r:id="rId9"/>
    <p:sldId id="309" r:id="rId10"/>
    <p:sldId id="322" r:id="rId11"/>
    <p:sldId id="333" r:id="rId12"/>
    <p:sldId id="288" r:id="rId13"/>
    <p:sldId id="311" r:id="rId14"/>
    <p:sldId id="336" r:id="rId15"/>
    <p:sldId id="323" r:id="rId16"/>
    <p:sldId id="334" r:id="rId17"/>
    <p:sldId id="291" r:id="rId18"/>
    <p:sldId id="324" r:id="rId19"/>
    <p:sldId id="294" r:id="rId20"/>
    <p:sldId id="350" r:id="rId21"/>
    <p:sldId id="325" r:id="rId22"/>
    <p:sldId id="335" r:id="rId23"/>
    <p:sldId id="326" r:id="rId24"/>
    <p:sldId id="337" r:id="rId25"/>
    <p:sldId id="260" r:id="rId26"/>
    <p:sldId id="297" r:id="rId27"/>
    <p:sldId id="338" r:id="rId28"/>
    <p:sldId id="351" r:id="rId29"/>
    <p:sldId id="352" r:id="rId30"/>
    <p:sldId id="327" r:id="rId31"/>
    <p:sldId id="310" r:id="rId32"/>
    <p:sldId id="329" r:id="rId33"/>
    <p:sldId id="313" r:id="rId34"/>
    <p:sldId id="301" r:id="rId35"/>
    <p:sldId id="330" r:id="rId36"/>
    <p:sldId id="343" r:id="rId37"/>
    <p:sldId id="347" r:id="rId38"/>
    <p:sldId id="345" r:id="rId39"/>
    <p:sldId id="302" r:id="rId40"/>
    <p:sldId id="346" r:id="rId41"/>
    <p:sldId id="331" r:id="rId42"/>
    <p:sldId id="303" r:id="rId43"/>
    <p:sldId id="348" r:id="rId44"/>
    <p:sldId id="332" r:id="rId45"/>
    <p:sldId id="304" r:id="rId46"/>
    <p:sldId id="349" r:id="rId47"/>
    <p:sldId id="344" r:id="rId48"/>
    <p:sldId id="315" r:id="rId49"/>
    <p:sldId id="317" r:id="rId50"/>
    <p:sldId id="318" r:id="rId51"/>
    <p:sldId id="341" r:id="rId52"/>
    <p:sldId id="342" r:id="rId53"/>
    <p:sldId id="340" r:id="rId54"/>
    <p:sldId id="319" r:id="rId55"/>
    <p:sldId id="339" r:id="rId5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D4"/>
    <a:srgbClr val="347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87A4-24C9-4964-8D96-5A335214E95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80E8E-74D4-4641-952B-6190BA99FCE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DD246-AD58-4AE6-AC38-CC0A898D0A7E}" type="slidenum">
              <a:rPr lang="en-US"/>
              <a:pPr/>
              <a:t>7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90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52E8F-56F4-4B64-9C9F-2F596CB09EBF}" type="slidenum">
              <a:rPr lang="en-US"/>
              <a:pPr/>
              <a:t>17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37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DD246-AD58-4AE6-AC38-CC0A898D0A7E}" type="slidenum">
              <a:rPr lang="en-US"/>
              <a:pPr/>
              <a:t>25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2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0789C-B370-451A-9633-06BFC0C2CED1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82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RBBB + przerost lewego przedsionka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0E8E-74D4-4641-952B-6190BA99FCE3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706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0E8E-74D4-4641-952B-6190BA99FCE3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656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13773B-5E1C-45BB-90AE-701B584F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12E50E2-015F-4C26-A647-AA71DC56C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B31668-7C06-4564-ADE8-F75F402E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D255A8-6CC2-4C7D-99F2-2647D24C0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8AA0DD-1C64-4D1A-A610-AD72DC19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46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DAF495-AABD-4A06-906B-E9735D73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7880AD6-3C8A-415B-8F40-8D6EFDE59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434A6D-0038-4A47-B280-DA5141FF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4F88E5-FD6C-42DB-8141-CF352707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25DD67-EAD7-40A6-B250-56D810A1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2504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68C548A-0B43-4A15-B7F8-683E6CECE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152E19A-46A2-44FE-8E10-56C2B6AF2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405A4E-9EF3-4389-9D2D-1B3CBABF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246181-6E8A-4FC9-AB25-2029A05A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B6A1DB-8F88-42E0-A24A-BFE525C4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470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3A9D68-0892-43A7-AE12-B5E9454E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EFE860-C9AE-4D44-B346-9515F2E2A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9A4051-D686-4474-B7B2-AA059081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0DE0C7-D111-4ED7-AC7F-C572D8B9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9D8482-6008-4132-87DF-7E94552B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93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786D3F-9F8C-4478-B8E7-8F65D88A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A33211-5C61-4439-98EB-519E0489F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0B95F8-2EBE-4F4F-825A-E689174B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52F40C-8D48-4F98-8E51-A10967C5D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A3E750-7812-4D5F-8828-73D8304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37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08F34F-5D3E-40BE-996E-E0A13F7F0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7BC5B2-4A84-4EA7-A948-C6420AF22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295689-D809-443A-8DBA-B5815EAC1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46869C9-B2C7-41EE-A12B-79B00DE9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5E5A53D-BC5E-4F85-92AE-D3B1168F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20BD78E-BFA9-4EF4-9EE9-04FDC776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464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A3A949-B9E0-49BE-9254-29167BC1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FFAF985-B079-48A1-A9FB-2202B6875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4D92CF0-BBAA-4D20-A913-EB69ACBE1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7CEA7B-184C-44A4-95D8-8B153619D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5C0D842-A3C6-4AA0-8E85-A4B90C045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D303E7C-D2BB-4611-BC85-1A92EF5C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8EDBCFA-2BE7-4050-A636-42AD2311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486296F-29E4-41BC-A47A-BD8E7172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19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836B9B-B2C0-491D-83D9-AD3EA82E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133B637-865A-45B9-BC15-54977B93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B24A704-ECFF-4986-8E4D-4E4CC540D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BA5C2A1-0179-4290-A166-6ADB5F01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60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DD89774-DF71-4970-80AE-D19AE3E2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AECAB94-1B3B-4B3B-A026-523E53B2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D599E7-00D0-49CB-ABF1-2F66CAFC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23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E45A4-7B7C-4729-9E4C-6D546C6F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C300EB-B77B-47B5-8C4E-470AB27BC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7B9EC5-94E3-4253-927B-46B878680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ABBE6AE-2339-46C7-AF75-D11FD797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B2DC322-81ED-448D-87F6-FC710D18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683D4F-E2D5-47BC-82F5-1C76142C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367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26EEEF-2C05-4A9F-B7BE-09E06016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B4F5E6-6AA7-43F0-A756-2E6A13E62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2EE1F8-3CA9-4AC3-BAEF-690950A24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B06C64-512E-419E-93B9-7B3D9D261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28482AC-44D1-4F93-BEEE-C6929DE1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DD21BC-3A9C-45BE-9FE1-732A10A9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45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1DA136F-F0A6-4D05-8245-9AC32B69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B1D293-1454-40FE-8892-61308C865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61F8FF-5C22-4950-BBAC-FC41112DC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9D0B9-3C5C-4F23-A7A3-F66143247E39}" type="datetimeFigureOut">
              <a:rPr lang="pl-PL" smtClean="0"/>
              <a:pPr/>
              <a:t>13.04.2021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32451B-8007-451B-A79A-E2D8E532C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49D8D1-E3CA-4596-BD93-ABFDAB3CA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C243-FBC5-41BA-83F1-449C495EF05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1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kardiologia.mp.pl/ekg/podstawy/98863,proste-sposoby-na-wyznaczanie-osi-elektrycznej-serca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kardiologia.mp.pl/ekg/podstawy/98863,proste-sposoby-na-wyznaczanie-osi-elektrycznej-serca" TargetMode="External"/><Relationship Id="rId2" Type="http://schemas.openxmlformats.org/officeDocument/2006/relationships/hyperlink" Target="https://www.mp.pl/ekg/kurs-ekg.html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 rot="21420095">
            <a:off x="675864" y="2041262"/>
            <a:ext cx="6665843" cy="2387600"/>
          </a:xfrm>
        </p:spPr>
        <p:txBody>
          <a:bodyPr>
            <a:normAutofit/>
          </a:bodyPr>
          <a:lstStyle/>
          <a:p>
            <a:pPr algn="l"/>
            <a:r>
              <a:rPr lang="pl-PL" dirty="0">
                <a:solidFill>
                  <a:srgbClr val="0055D4"/>
                </a:solidFill>
                <a:latin typeface="Century Gothic" panose="020B0502020202020204" pitchFamily="34" charset="0"/>
              </a:rPr>
              <a:t>Zaburzenia przewodzenia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23000" r="2637" b="14594"/>
          <a:stretch/>
        </p:blipFill>
        <p:spPr>
          <a:xfrm>
            <a:off x="6162261" y="1868557"/>
            <a:ext cx="5420139" cy="35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68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5963C0-1539-437D-B487-5A126B2A1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81" y="1520267"/>
            <a:ext cx="4684994" cy="497193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SzPct val="140000"/>
              <a:buNone/>
            </a:pPr>
            <a:r>
              <a:rPr lang="pl-PL" sz="2000" b="1" dirty="0" err="1"/>
              <a:t>Mobitz</a:t>
            </a:r>
            <a:r>
              <a:rPr lang="pl-PL" sz="2000" b="1" dirty="0"/>
              <a:t> I (</a:t>
            </a:r>
            <a:r>
              <a:rPr lang="pl-PL" sz="2000" b="1" dirty="0" err="1"/>
              <a:t>periodyka</a:t>
            </a:r>
            <a:r>
              <a:rPr lang="pl-PL" sz="2000" b="1" dirty="0"/>
              <a:t> </a:t>
            </a:r>
            <a:r>
              <a:rPr lang="pl-PL" sz="2000" b="1" dirty="0" err="1"/>
              <a:t>Wenckebacha</a:t>
            </a:r>
            <a:r>
              <a:rPr lang="pl-PL" sz="2000" b="1" dirty="0"/>
              <a:t>)</a:t>
            </a:r>
          </a:p>
          <a:p>
            <a:pPr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SzPct val="140000"/>
            </a:pPr>
            <a:r>
              <a:rPr lang="pl-PL" sz="1800" b="1" dirty="0"/>
              <a:t>Dochodzi do </a:t>
            </a:r>
            <a:r>
              <a:rPr lang="pl-PL" sz="1800" b="1" dirty="0">
                <a:solidFill>
                  <a:srgbClr val="0055D4"/>
                </a:solidFill>
              </a:rPr>
              <a:t>wydłużania</a:t>
            </a:r>
            <a:r>
              <a:rPr lang="pl-PL" sz="1800" b="1" dirty="0"/>
              <a:t> odstępu PQ w kolejnych </a:t>
            </a:r>
            <a:r>
              <a:rPr lang="pl-PL" sz="1800" b="1" dirty="0" err="1"/>
              <a:t>pobudzeniach</a:t>
            </a:r>
            <a:r>
              <a:rPr lang="pl-PL" sz="1800" b="1" dirty="0"/>
              <a:t> </a:t>
            </a:r>
            <a:r>
              <a:rPr lang="pl-PL" sz="1800" b="1" dirty="0">
                <a:solidFill>
                  <a:srgbClr val="0055D4"/>
                </a:solidFill>
              </a:rPr>
              <a:t>aż do zablokowania przewodzenia</a:t>
            </a:r>
            <a:r>
              <a:rPr lang="pl-PL" sz="1800" b="1" dirty="0"/>
              <a:t> przedsionkowo-komorowego</a:t>
            </a:r>
          </a:p>
          <a:p>
            <a:pPr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SzPct val="140000"/>
            </a:pPr>
            <a:r>
              <a:rPr lang="pl-PL" sz="1800" b="1" dirty="0"/>
              <a:t>Najkrótsze PQ występuje po wypadnięciu QRS, a najdłuższe przed wypadnięciem</a:t>
            </a:r>
          </a:p>
          <a:p>
            <a:pPr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SzPct val="140000"/>
            </a:pPr>
            <a:r>
              <a:rPr lang="pl-PL" sz="1800" b="1" dirty="0"/>
              <a:t>Stopniowe skracanie przyrostu wydłużenia PQ powoduje stopniowe skracanie odstępu RR </a:t>
            </a:r>
          </a:p>
          <a:p>
            <a:pPr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SzPct val="140000"/>
            </a:pPr>
            <a:r>
              <a:rPr lang="pl-PL" sz="1800" b="1" dirty="0"/>
              <a:t>Stosunek załamków P do zespołów QRS to zwykle </a:t>
            </a:r>
            <a:r>
              <a:rPr lang="pl-PL" sz="1800" b="1" dirty="0">
                <a:solidFill>
                  <a:srgbClr val="0055D4"/>
                </a:solidFill>
              </a:rPr>
              <a:t>3:2</a:t>
            </a:r>
            <a:r>
              <a:rPr lang="pl-PL" sz="1800" b="1" dirty="0"/>
              <a:t> i </a:t>
            </a:r>
            <a:r>
              <a:rPr lang="pl-PL" sz="1800" b="1" dirty="0">
                <a:solidFill>
                  <a:srgbClr val="0055D4"/>
                </a:solidFill>
              </a:rPr>
              <a:t>4:3</a:t>
            </a:r>
          </a:p>
          <a:p>
            <a:pPr marL="0" indent="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SzPct val="140000"/>
              <a:buNone/>
            </a:pPr>
            <a:endParaRPr lang="pl-PL" sz="1800" b="1" dirty="0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DD82F7B1-B0C9-4ADC-ADB7-AE957EE4FB00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D005AF17-C7F0-4CD1-A7B0-38484321AE10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0E2FDE7D-AB71-4C30-BDAB-D92E89A52412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3EA0D19-4FC0-4F18-B82F-A000BB341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089FBA7F-47B5-41C6-8737-03824F64A984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AE4495F9-F243-46DF-A3AC-1167097435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DF3A4F08-8799-4AF8-BCC9-789627125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4B6722E3-BF23-4F8A-89F7-48DAF085A9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95C7C915-65F2-45B7-977D-46941D3F4A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B24FE32-3753-4D3C-9257-A3EDD0AFA1FF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1C81645-C1A6-4003-8BCF-94D95C20F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205" y="1457067"/>
            <a:ext cx="6279814" cy="50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E603466D-1310-49D1-8B9B-6A8029B0D9C8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E86C68A1-FB19-4CB1-8447-3793DD18ABB8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98B31A4F-AB6D-4F37-AC6E-3B14BE088263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0E9BD289-1A96-4A40-859D-EA9022EE4F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26565CF-EB95-4787-B611-F7346BB5A4FB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37C2C01-8739-47C0-B84D-DCC65939B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F9C0FB0F-0012-4CDF-9275-5B7BD53A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CAED74E6-9DDE-45F2-AED3-8388934E6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FDEB3E50-D413-453E-AA89-3AFF49E02C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5CC0095-ACD3-44A7-B3E3-7B92F6698A96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6430BD-29C4-4D4E-9FA0-01336A17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18" y="1233903"/>
            <a:ext cx="9581964" cy="52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IMG_20161012_201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506" y="1335073"/>
            <a:ext cx="10472987" cy="2590636"/>
          </a:xfrm>
          <a:prstGeom prst="rect">
            <a:avLst/>
          </a:prstGeom>
          <a:noFill/>
        </p:spPr>
      </p:pic>
      <p:pic>
        <p:nvPicPr>
          <p:cNvPr id="7" name="Picture 3" descr="D:\Desktop\periodyka-Wenckebach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6928" y="4197708"/>
            <a:ext cx="11218141" cy="1325219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1B106CE6-81BB-4F93-B798-C8AEBDCF5B23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D5AEFD60-E2E8-495A-92C1-4C9493D0C418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7373EB94-CE56-4AA4-8C50-49ACA07972D0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1B553E22-925C-48BD-8F28-EB28F2299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2F1C70E0-0C4F-45CF-B9C7-C41AA2019EB3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7B0F82F1-E804-49A4-BCAA-9BCB741A7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376DEAB9-98F7-427E-8778-8AE374229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EE472E59-E7DE-462C-BD20-085B4F4FAC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C1D94689-AD60-451F-A2A6-DF34E9E2D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525167C-F039-4CC0-95C1-74DAFC86358C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</p:spTree>
    <p:extLst>
      <p:ext uri="{BB962C8B-B14F-4D97-AF65-F5344CB8AC3E}">
        <p14:creationId xmlns:p14="http://schemas.microsoft.com/office/powerpoint/2010/main" val="592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esktop\000026-03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567" y="1590262"/>
            <a:ext cx="10652220" cy="4461540"/>
          </a:xfrm>
          <a:prstGeom prst="rect">
            <a:avLst/>
          </a:prstGeom>
          <a:noFill/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E603466D-1310-49D1-8B9B-6A8029B0D9C8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E86C68A1-FB19-4CB1-8447-3793DD18ABB8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98B31A4F-AB6D-4F37-AC6E-3B14BE088263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0E9BD289-1A96-4A40-859D-EA9022EE4F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26565CF-EB95-4787-B611-F7346BB5A4FB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37C2C01-8739-47C0-B84D-DCC65939B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F9C0FB0F-0012-4CDF-9275-5B7BD53A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CAED74E6-9DDE-45F2-AED3-8388934E6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FDEB3E50-D413-453E-AA89-3AFF49E02C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5CC0095-ACD3-44A7-B3E3-7B92F6698A96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</p:spTree>
    <p:extLst>
      <p:ext uri="{BB962C8B-B14F-4D97-AF65-F5344CB8AC3E}">
        <p14:creationId xmlns:p14="http://schemas.microsoft.com/office/powerpoint/2010/main" val="96442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E603466D-1310-49D1-8B9B-6A8029B0D9C8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E86C68A1-FB19-4CB1-8447-3793DD18ABB8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98B31A4F-AB6D-4F37-AC6E-3B14BE088263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0E9BD289-1A96-4A40-859D-EA9022EE4F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26565CF-EB95-4787-B611-F7346BB5A4FB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37C2C01-8739-47C0-B84D-DCC65939B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F9C0FB0F-0012-4CDF-9275-5B7BD53AE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CAED74E6-9DDE-45F2-AED3-8388934E6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FDEB3E50-D413-453E-AA89-3AFF49E02C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5CC0095-ACD3-44A7-B3E3-7B92F6698A96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281087D-AD48-4BD5-80DF-E0F2E3E26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46" y="1070748"/>
            <a:ext cx="9766508" cy="52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3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90775EE-8A8D-4C58-8ED4-59607CCFB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81" y="1492450"/>
            <a:ext cx="5213744" cy="49188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SzPct val="140000"/>
              <a:buNone/>
            </a:pPr>
            <a:r>
              <a:rPr lang="pl-PL" sz="2000" b="1" dirty="0" err="1"/>
              <a:t>Mobitz</a:t>
            </a:r>
            <a:r>
              <a:rPr lang="pl-PL" sz="2000" b="1" dirty="0"/>
              <a:t> II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Okresowe „wypadanie” zespołu QRS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>
                <a:solidFill>
                  <a:srgbClr val="0055D4"/>
                </a:solidFill>
              </a:rPr>
              <a:t>Nie dochodzi do wydłużania odstępu PQ </a:t>
            </a:r>
            <a:r>
              <a:rPr lang="pl-PL" sz="1800" b="1" dirty="0"/>
              <a:t>w kolejnych </a:t>
            </a:r>
            <a:r>
              <a:rPr lang="pl-PL" sz="1800" b="1" dirty="0" err="1"/>
              <a:t>pobudzeniach</a:t>
            </a:r>
            <a:endParaRPr lang="pl-PL" sz="1800" b="1" dirty="0"/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Odstęp PQ jest najczęściej </a:t>
            </a:r>
            <a:r>
              <a:rPr lang="pl-PL" sz="1800" b="1" dirty="0">
                <a:solidFill>
                  <a:srgbClr val="0055D4"/>
                </a:solidFill>
              </a:rPr>
              <a:t>prawidłowy</a:t>
            </a:r>
            <a:r>
              <a:rPr lang="pl-PL" sz="1800" b="1" dirty="0"/>
              <a:t> (czasem wydłużony) w </a:t>
            </a:r>
            <a:r>
              <a:rPr lang="pl-PL" sz="1800" b="1" dirty="0" err="1"/>
              <a:t>pobudzeniach</a:t>
            </a:r>
            <a:r>
              <a:rPr lang="pl-PL" sz="1800" b="1" dirty="0"/>
              <a:t> przewiedzionych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Najczęstszy stosunek załamków P do zespołów QRS to 3:2 i 4:3 (ew. 5:4)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altLang="pl-PL" sz="1800" b="1" dirty="0">
                <a:ea typeface="Microsoft YaHei" panose="020B0503020204020204" pitchFamily="34" charset="-122"/>
                <a:cs typeface="Arial Unicode MS"/>
              </a:rPr>
              <a:t>Rytm przedsionków w czasie trwania bloku zwykle jest miarowy</a:t>
            </a:r>
            <a:endParaRPr lang="pl-PL" sz="1800" b="1" dirty="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6B045AF2-8926-4F71-9FF1-8F398CAFF738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BB5A26BA-504E-4A82-8BBA-1D85B2B3BA6C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D34B7E9-9F2D-437C-B68E-9C81D92B00F0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39B25D3F-AA3E-47C6-BD3C-D4BAB2533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B6B84056-93C2-4DD6-A069-267902929C0C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BF4BA399-7829-4617-9CE3-AE5051F5E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B957B558-AAD7-4EBC-B810-10B4249AD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ACFC8673-F218-4C10-B934-17583D0226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F2234667-2659-4282-9F1D-66569DF4F8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234C2A7-C6DD-43EA-A863-CCDC52CF28F3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9AF4E81-1D1B-4DEC-AD10-7646196E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725" y="2167520"/>
            <a:ext cx="6451110" cy="25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4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F827382C-9332-4124-A651-2FD1E47A69FE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3" name="Dowolny kształt: kształt 2">
              <a:extLst>
                <a:ext uri="{FF2B5EF4-FFF2-40B4-BE49-F238E27FC236}">
                  <a16:creationId xmlns:a16="http://schemas.microsoft.com/office/drawing/2014/main" id="{70B7F856-9B4D-4A58-B577-D9C80BD4DE97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4" name="Łącznik prosty 3">
              <a:extLst>
                <a:ext uri="{FF2B5EF4-FFF2-40B4-BE49-F238E27FC236}">
                  <a16:creationId xmlns:a16="http://schemas.microsoft.com/office/drawing/2014/main" id="{EB08F0A4-D795-4529-AB5B-114CEE423660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B2419238-575D-43C6-AFAF-BB9CEE90D5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75190E93-E554-4D70-B5D6-3215A1C9F57E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09E4963-0ED1-410F-875D-3615596574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56C2E05-0834-4235-865F-03183D0C0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52F26236-7679-4350-8127-D74CECEB5C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0E651DB3-BC82-49EB-9180-911CE8B140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412298E-5CA7-4A2D-90DF-B772DBF59567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  <p:pic>
        <p:nvPicPr>
          <p:cNvPr id="3074" name="Picture 2" descr="Image result for mobitz 2 ecg">
            <a:extLst>
              <a:ext uri="{FF2B5EF4-FFF2-40B4-BE49-F238E27FC236}">
                <a16:creationId xmlns:a16="http://schemas.microsoft.com/office/drawing/2014/main" id="{CFAF3BA2-4D2B-4425-94B9-AA444F52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3" y="1650837"/>
            <a:ext cx="11384334" cy="40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7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esktop\016_978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843" y="4589288"/>
            <a:ext cx="8468314" cy="1027360"/>
          </a:xfrm>
          <a:prstGeom prst="rect">
            <a:avLst/>
          </a:prstGeom>
          <a:noFill/>
        </p:spPr>
      </p:pic>
      <p:pic>
        <p:nvPicPr>
          <p:cNvPr id="1026" name="Picture 2" descr="D:\Desktop\EKG\pobran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064" y="1241352"/>
            <a:ext cx="10045872" cy="2550975"/>
          </a:xfrm>
          <a:prstGeom prst="rect">
            <a:avLst/>
          </a:prstGeom>
          <a:noFill/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D9C088C1-4265-4774-A236-FF4359EAB511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9F17AFDE-8AAC-4E3F-BA07-F6DD638796E0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49C510C7-37E6-4C78-AEBF-A34863D492AB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DE065C76-E575-412F-BFBD-EFBDB33B82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20AA9B14-717D-4B7D-8558-0AB96AED5880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88F0D4BE-3831-40E5-9437-140155A514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CEF7E19C-86E3-4C0F-BE68-54A2FF131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D37A61CB-CB88-4D80-89A8-C120AF876A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C4375647-3C7E-49C3-8BCD-AD8A6FEB48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2404B29-D145-40DA-BA83-F13C543206AD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</p:spTree>
    <p:extLst>
      <p:ext uri="{BB962C8B-B14F-4D97-AF65-F5344CB8AC3E}">
        <p14:creationId xmlns:p14="http://schemas.microsoft.com/office/powerpoint/2010/main" val="4284763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1446FA-9613-469A-BA30-2F4984B4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665" y="1826304"/>
            <a:ext cx="10558670" cy="2587349"/>
          </a:xfrm>
        </p:spPr>
        <p:txBody>
          <a:bodyPr>
            <a:normAutofit/>
          </a:bodyPr>
          <a:lstStyle/>
          <a:p>
            <a:pPr marL="0" indent="0">
              <a:buSzPct val="140000"/>
              <a:buNone/>
            </a:pPr>
            <a:r>
              <a:rPr lang="pl-PL" sz="2000" b="1" dirty="0"/>
              <a:t>Blok 2:1</a:t>
            </a:r>
          </a:p>
          <a:p>
            <a:pPr>
              <a:buSzPct val="140000"/>
            </a:pPr>
            <a:r>
              <a:rPr lang="pl-PL" sz="1800" b="1" dirty="0">
                <a:solidFill>
                  <a:srgbClr val="0055D4"/>
                </a:solidFill>
              </a:rPr>
              <a:t>Zespół QRS występuje po co drugim załamku P</a:t>
            </a:r>
            <a:r>
              <a:rPr lang="pl-PL" sz="1800" b="1" dirty="0"/>
              <a:t>, miarowo</a:t>
            </a:r>
          </a:p>
          <a:p>
            <a:pPr>
              <a:buSzPct val="140000"/>
            </a:pPr>
            <a:r>
              <a:rPr lang="pl-PL" sz="1800" b="1" dirty="0"/>
              <a:t>Czasami uznawany za blok zaawansowany </a:t>
            </a:r>
          </a:p>
          <a:p>
            <a:pPr>
              <a:buSzPct val="140000"/>
            </a:pPr>
            <a:r>
              <a:rPr lang="pl-PL" altLang="pl-PL" sz="1800" b="1" dirty="0">
                <a:ea typeface="Microsoft YaHei" panose="020B0503020204020204" pitchFamily="34" charset="-122"/>
                <a:cs typeface="Arial Unicode MS"/>
              </a:rPr>
              <a:t>W tym typie bloku nie da się ustalić, czy jest to blok przedsionkowo-komorowy II stopnia typu 1 czy 2</a:t>
            </a:r>
            <a:endParaRPr lang="pl-PL" sz="1800" b="1" dirty="0"/>
          </a:p>
          <a:p>
            <a:pPr>
              <a:buSzPct val="140000"/>
            </a:pPr>
            <a:r>
              <a:rPr lang="pl-PL" sz="1800" b="1" dirty="0"/>
              <a:t>Jeśli odstęp PQ przewiedzionego załamka P jest wydłużony, a zespół QRS wąski i o prawidłowej morfologii, to bardziej prawdopodobny jest blok AV II° typu I</a:t>
            </a:r>
          </a:p>
        </p:txBody>
      </p:sp>
      <p:pic>
        <p:nvPicPr>
          <p:cNvPr id="4" name="Picture 2" descr="D:\Desktop\016_9782.jpg">
            <a:extLst>
              <a:ext uri="{FF2B5EF4-FFF2-40B4-BE49-F238E27FC236}">
                <a16:creationId xmlns:a16="http://schemas.microsoft.com/office/drawing/2014/main" id="{496A50BD-ACFE-441C-BC4A-DBCF70E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355" y="4819641"/>
            <a:ext cx="8365289" cy="1357322"/>
          </a:xfrm>
          <a:prstGeom prst="rect">
            <a:avLst/>
          </a:prstGeom>
          <a:noFill/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738DB1F6-87D3-45B6-ABCC-CA1A7A5D5F75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34993794-8A8C-49C0-BC95-59EC4042C97A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484E5480-F917-465E-B449-1447831DB0CA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2604974B-01DC-4979-ADAB-895F52F41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06687FA6-275A-4272-80A6-4EAC6588AEC2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981F01F9-7BFF-4709-B043-4966AE903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655FB2D1-83BD-48BF-AEB5-4948FC6D1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C700CB00-112A-4CF1-8ABF-93E05A0E91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0F50B58C-30D8-48BA-86D0-6E9E6DB898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5DAF12-20F0-4FC3-8BD1-6C8E1F363B91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</p:spTree>
    <p:extLst>
      <p:ext uri="{BB962C8B-B14F-4D97-AF65-F5344CB8AC3E}">
        <p14:creationId xmlns:p14="http://schemas.microsoft.com/office/powerpoint/2010/main" val="4086646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esktop\pobr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285" y="2428868"/>
            <a:ext cx="6051219" cy="2000264"/>
          </a:xfrm>
          <a:prstGeom prst="rect">
            <a:avLst/>
          </a:prstGeom>
          <a:noFill/>
        </p:spPr>
      </p:pic>
      <p:pic>
        <p:nvPicPr>
          <p:cNvPr id="5" name="Picture 2" descr="Znalezione obrazy dla zapytania 2:1 heart block">
            <a:extLst>
              <a:ext uri="{FF2B5EF4-FFF2-40B4-BE49-F238E27FC236}">
                <a16:creationId xmlns:a16="http://schemas.microsoft.com/office/drawing/2014/main" id="{738A2DC1-52A3-4000-B054-CA3B98AE0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2" y="1503031"/>
            <a:ext cx="4953320" cy="427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30B8ECDB-E62E-4277-BD4E-4E7BEE801794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661BE0A6-7317-4833-AFF3-FC4B9BEBBA15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30460D5B-EDF8-44F8-AEE0-2BD379BE58CC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CAA53E5-D68E-43D0-B2BA-3B33559C0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57168812-57D1-465B-BE12-D473B34E014A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B3D01373-88EF-4AEF-8D89-4B0A9BA85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E985430E-36C1-418E-98D7-CFAC7F611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1FA2A8FC-2C44-40FA-BAC3-EB4989163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358A168-8B85-4A47-84B0-21D6132676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6771B8F-0DD6-4578-AC94-43D955DEC6F2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</p:spTree>
    <p:extLst>
      <p:ext uri="{BB962C8B-B14F-4D97-AF65-F5344CB8AC3E}">
        <p14:creationId xmlns:p14="http://schemas.microsoft.com/office/powerpoint/2010/main" val="2012291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 rot="21420095">
            <a:off x="675864" y="2041262"/>
            <a:ext cx="6665843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solidFill>
                  <a:srgbClr val="0055D4"/>
                </a:solidFill>
                <a:latin typeface="Century Gothic" panose="020B0502020202020204" pitchFamily="34" charset="0"/>
              </a:rPr>
              <a:t>Bloki przedsionkowo-komorowe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23000" r="2637" b="14594"/>
          <a:stretch/>
        </p:blipFill>
        <p:spPr>
          <a:xfrm>
            <a:off x="6162261" y="1868557"/>
            <a:ext cx="5420139" cy="35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30B8ECDB-E62E-4277-BD4E-4E7BEE801794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661BE0A6-7317-4833-AFF3-FC4B9BEBBA15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30460D5B-EDF8-44F8-AEE0-2BD379BE58CC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CAA53E5-D68E-43D0-B2BA-3B33559C0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57168812-57D1-465B-BE12-D473B34E014A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B3D01373-88EF-4AEF-8D89-4B0A9BA85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E985430E-36C1-418E-98D7-CFAC7F611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1FA2A8FC-2C44-40FA-BAC3-EB4989163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358A168-8B85-4A47-84B0-21D6132676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6771B8F-0DD6-4578-AC94-43D955DEC6F2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B53D7D4-C545-4266-AAAB-0F7D79EA2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7" y="1070748"/>
            <a:ext cx="8720666" cy="55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75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15ACEB-502A-459F-8D4E-EBCBE813C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33" y="1261805"/>
            <a:ext cx="10515600" cy="1553679"/>
          </a:xfrm>
        </p:spPr>
        <p:txBody>
          <a:bodyPr>
            <a:normAutofit/>
          </a:bodyPr>
          <a:lstStyle/>
          <a:p>
            <a:pPr marL="0" indent="0">
              <a:buSzPct val="140000"/>
              <a:buNone/>
            </a:pPr>
            <a:r>
              <a:rPr lang="pl-PL" sz="2000" b="1" dirty="0">
                <a:latin typeface="Century Gothic" panose="020B0502020202020204" pitchFamily="34" charset="0"/>
              </a:rPr>
              <a:t>Blok II stopnia zaawansowany</a:t>
            </a:r>
          </a:p>
          <a:p>
            <a:pPr>
              <a:buSzPct val="140000"/>
            </a:pPr>
            <a:r>
              <a:rPr lang="pl-PL" sz="1800" b="1" dirty="0">
                <a:latin typeface="Century Gothic" panose="020B0502020202020204" pitchFamily="34" charset="0"/>
              </a:rPr>
              <a:t>Zespoły QRS nie pojawiają się po </a:t>
            </a:r>
            <a:r>
              <a:rPr lang="pl-PL" sz="1800" b="1" dirty="0">
                <a:solidFill>
                  <a:srgbClr val="0055D4"/>
                </a:solidFill>
                <a:latin typeface="Century Gothic" panose="020B0502020202020204" pitchFamily="34" charset="0"/>
              </a:rPr>
              <a:t>co najmniej dwóch załamkach P</a:t>
            </a:r>
          </a:p>
          <a:p>
            <a:pPr>
              <a:buSzPct val="140000"/>
            </a:pPr>
            <a:r>
              <a:rPr lang="pl-PL" sz="1800" b="1" dirty="0">
                <a:latin typeface="Century Gothic" panose="020B0502020202020204" pitchFamily="34" charset="0"/>
              </a:rPr>
              <a:t>Stosunek załamków P do QRS </a:t>
            </a:r>
            <a:r>
              <a:rPr lang="pl-PL" sz="1800" b="1" dirty="0">
                <a:solidFill>
                  <a:srgbClr val="0055D4"/>
                </a:solidFill>
                <a:latin typeface="Century Gothic" panose="020B0502020202020204" pitchFamily="34" charset="0"/>
              </a:rPr>
              <a:t>3:1 lub większy </a:t>
            </a:r>
            <a:r>
              <a:rPr lang="pl-PL" sz="1800" b="1" dirty="0">
                <a:latin typeface="Century Gothic" panose="020B0502020202020204" pitchFamily="34" charset="0"/>
              </a:rPr>
              <a:t>(nie dotyczy załamków P częstoskurczu przedsionkowego lub fali trzepotania)</a:t>
            </a:r>
          </a:p>
          <a:p>
            <a:pPr>
              <a:buSzPct val="140000"/>
            </a:pPr>
            <a:endParaRPr lang="pl-PL" sz="1800" b="1" dirty="0"/>
          </a:p>
        </p:txBody>
      </p:sp>
      <p:pic>
        <p:nvPicPr>
          <p:cNvPr id="4" name="Picture 2" descr="D:\Desktop\blokIItyp2.jpg">
            <a:extLst>
              <a:ext uri="{FF2B5EF4-FFF2-40B4-BE49-F238E27FC236}">
                <a16:creationId xmlns:a16="http://schemas.microsoft.com/office/drawing/2014/main" id="{775A41EF-F9AC-47C0-A84A-B11E4F07B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539" y="2841538"/>
            <a:ext cx="9512922" cy="3552482"/>
          </a:xfrm>
          <a:prstGeom prst="rect">
            <a:avLst/>
          </a:prstGeom>
          <a:noFill/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CC616D27-0D3D-47AF-997C-2FF2A0673E16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F4207A1C-01B9-41D3-A246-2881190F6ABB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457F3DD3-92D3-4A1A-9A97-29A32CE18BE7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421B058-619E-4CA7-BC15-15DBE625A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7FAA34A-0BB4-40B3-9DBF-5D05FE4A3E91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25C87572-46E6-479A-A6F8-6E3E99DF32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56778B0A-3A1A-46ED-B4A2-5AF422672F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3DDAB599-DA69-47BB-B79D-AAA74C8076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FD4E1AB0-E13D-4BB8-A208-10E220F40E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5B76BAA-5B44-404D-8E1E-075AFB1B0ED7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</p:spTree>
    <p:extLst>
      <p:ext uri="{BB962C8B-B14F-4D97-AF65-F5344CB8AC3E}">
        <p14:creationId xmlns:p14="http://schemas.microsoft.com/office/powerpoint/2010/main" val="156556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661AF84-8D38-4215-AFAB-D1EF47F6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694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72FBBE-3E84-41BA-876F-B47E69753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3" y="1381075"/>
            <a:ext cx="5444167" cy="51525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  <a:buNone/>
            </a:pPr>
            <a:r>
              <a:rPr lang="pl-PL" sz="2000" b="1" dirty="0"/>
              <a:t>Blok III stopnia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Całkowity blok przedsionkowo-komorowy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Załamki P i zespoły QRS są niezależne (</a:t>
            </a:r>
            <a:r>
              <a:rPr lang="pl-PL" sz="1800" b="1" dirty="0">
                <a:solidFill>
                  <a:srgbClr val="0055D4"/>
                </a:solidFill>
              </a:rPr>
              <a:t>zmienny odstęp PQ</a:t>
            </a:r>
            <a:r>
              <a:rPr lang="pl-PL" sz="1800" b="1" dirty="0"/>
              <a:t>) – pobudzenie z ośrodka zastępczego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Częstotliwość rytmu przedsionków jest </a:t>
            </a:r>
            <a:r>
              <a:rPr lang="pl-PL" sz="1800" b="1" dirty="0">
                <a:solidFill>
                  <a:srgbClr val="0055D4"/>
                </a:solidFill>
              </a:rPr>
              <a:t>większa</a:t>
            </a:r>
            <a:r>
              <a:rPr lang="pl-PL" sz="1800" b="1" dirty="0"/>
              <a:t> niż rytmu komór.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Rozrusznik zastępczy ma częstotliwość 40-60/min (łącze AV) lub 30-40/min (komory)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Wąskie QRS (do 120 ms) </a:t>
            </a:r>
            <a:r>
              <a:rPr lang="pl-PL" sz="1800" b="1" dirty="0">
                <a:sym typeface="Wingdings" panose="05000000000000000000" pitchFamily="2" charset="2"/>
              </a:rPr>
              <a:t> </a:t>
            </a:r>
            <a:r>
              <a:rPr lang="pl-PL" sz="1800" b="1" dirty="0">
                <a:solidFill>
                  <a:srgbClr val="0055D4"/>
                </a:solidFill>
                <a:sym typeface="Wingdings" panose="05000000000000000000" pitchFamily="2" charset="2"/>
              </a:rPr>
              <a:t>blok proksymalnie lub w obrębie</a:t>
            </a:r>
            <a:r>
              <a:rPr lang="pl-PL" sz="1800" b="1" dirty="0">
                <a:sym typeface="Wingdings" panose="05000000000000000000" pitchFamily="2" charset="2"/>
              </a:rPr>
              <a:t> pęczka </a:t>
            </a:r>
            <a:r>
              <a:rPr lang="pl-PL" sz="1800" b="1" dirty="0" err="1">
                <a:sym typeface="Wingdings" panose="05000000000000000000" pitchFamily="2" charset="2"/>
              </a:rPr>
              <a:t>Hisa</a:t>
            </a:r>
            <a:endParaRPr lang="pl-PL" sz="1800" b="1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>
                <a:sym typeface="Wingdings" panose="05000000000000000000" pitchFamily="2" charset="2"/>
              </a:rPr>
              <a:t>Szerokie QRS  zwykle </a:t>
            </a:r>
            <a:r>
              <a:rPr lang="pl-PL" sz="1800" b="1" dirty="0">
                <a:solidFill>
                  <a:srgbClr val="0055D4"/>
                </a:solidFill>
                <a:sym typeface="Wingdings" panose="05000000000000000000" pitchFamily="2" charset="2"/>
              </a:rPr>
              <a:t>blok dystalny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>
                <a:sym typeface="Wingdings" panose="05000000000000000000" pitchFamily="2" charset="2"/>
              </a:rPr>
              <a:t>Różnicowanie z </a:t>
            </a:r>
            <a:r>
              <a:rPr lang="pl-PL" sz="1800" b="1" dirty="0">
                <a:solidFill>
                  <a:srgbClr val="0055D4"/>
                </a:solidFill>
                <a:sym typeface="Wingdings" panose="05000000000000000000" pitchFamily="2" charset="2"/>
              </a:rPr>
              <a:t>rozkojarzeniem przedsionkowo-komorowym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endParaRPr lang="pl-PL" sz="1800" b="1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D681E2F-E78A-4423-8937-F07D989B55A5}"/>
              </a:ext>
            </a:extLst>
          </p:cNvPr>
          <p:cNvGrpSpPr/>
          <p:nvPr/>
        </p:nvGrpSpPr>
        <p:grpSpPr>
          <a:xfrm>
            <a:off x="83124" y="102613"/>
            <a:ext cx="7820824" cy="968135"/>
            <a:chOff x="2480708" y="1075883"/>
            <a:chExt cx="93851907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C6073039-EC07-4250-B488-D4EEB7A1E8CA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4589461A-569C-4A56-B63A-D8CD7F9ADFA6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63B01027-9B45-44C5-B91E-1AF9A0552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D1F37EFD-8715-462B-AB63-6831BFFFFE45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67C2CF4-8A43-4873-AD6D-0F89A35E7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7E3BCB1D-EF4A-4BC5-9E69-523D71D28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7EA2D04C-102B-437D-9575-1CC61C46E5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C9F7184F-A603-4CF0-BC3B-5BE03E4F5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119562A-C690-452A-B45A-43EC371474CE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III STOPNIA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32148846-CF14-4961-A559-F34347621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6852307" y="1023081"/>
            <a:ext cx="4131769" cy="515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5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1D681E2F-E78A-4423-8937-F07D989B55A5}"/>
              </a:ext>
            </a:extLst>
          </p:cNvPr>
          <p:cNvGrpSpPr/>
          <p:nvPr/>
        </p:nvGrpSpPr>
        <p:grpSpPr>
          <a:xfrm>
            <a:off x="83124" y="102613"/>
            <a:ext cx="7820824" cy="968135"/>
            <a:chOff x="2480708" y="1075883"/>
            <a:chExt cx="93851907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C6073039-EC07-4250-B488-D4EEB7A1E8CA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4589461A-569C-4A56-B63A-D8CD7F9ADFA6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63B01027-9B45-44C5-B91E-1AF9A0552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D1F37EFD-8715-462B-AB63-6831BFFFFE45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67C2CF4-8A43-4873-AD6D-0F89A35E7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7E3BCB1D-EF4A-4BC5-9E69-523D71D28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7EA2D04C-102B-437D-9575-1CC61C46E5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C9F7184F-A603-4CF0-BC3B-5BE03E4F5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119562A-C690-452A-B45A-43EC371474CE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III STOPNIA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5450983-4AE8-483A-B28E-D0E2FE4E9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4" y="1798182"/>
            <a:ext cx="10429191" cy="437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1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WINDOWS\Pulpit\Nowy\74-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6765" y="1364965"/>
            <a:ext cx="8958470" cy="468465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FBC97978-10DD-4B9F-970A-C59863BC1BAA}"/>
              </a:ext>
            </a:extLst>
          </p:cNvPr>
          <p:cNvGrpSpPr/>
          <p:nvPr/>
        </p:nvGrpSpPr>
        <p:grpSpPr>
          <a:xfrm>
            <a:off x="83124" y="102613"/>
            <a:ext cx="7820824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CBD5073E-ABCB-4D00-A359-64ACB84F4E52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91E08FD6-CD3A-4450-99B0-7F9A8CBCA79F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DABF9308-6326-40C1-B413-57A4D4A58F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DD4FCD85-52EC-4573-A263-D1EE71B84450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C6709F12-A9D6-4124-828E-6AA6F31DA5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F182D467-D1B8-4098-8711-BABE454BA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FE3D8EA6-B53E-4497-BEFD-0AB9C0BA12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A617ACE1-85BF-4017-AD84-8D65F2860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159A938-B582-4235-9833-6C01C0243796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III STOPNIA</a:t>
            </a:r>
          </a:p>
        </p:txBody>
      </p:sp>
    </p:spTree>
    <p:extLst>
      <p:ext uri="{BB962C8B-B14F-4D97-AF65-F5344CB8AC3E}">
        <p14:creationId xmlns:p14="http://schemas.microsoft.com/office/powerpoint/2010/main" val="3803232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ktop\EKGst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98" y="1533383"/>
            <a:ext cx="10823204" cy="4643580"/>
          </a:xfrm>
          <a:prstGeom prst="rect">
            <a:avLst/>
          </a:prstGeom>
          <a:noFill/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7551C66A-DE0B-4192-A52E-BD90A9DDE77A}"/>
              </a:ext>
            </a:extLst>
          </p:cNvPr>
          <p:cNvGrpSpPr/>
          <p:nvPr/>
        </p:nvGrpSpPr>
        <p:grpSpPr>
          <a:xfrm>
            <a:off x="83124" y="102613"/>
            <a:ext cx="7820824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4A778461-1A26-4A36-8406-D8A16F5DDC89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416B2496-31CD-4C7D-A5C4-753475D95344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6AC815AF-7CD7-4C77-BC3C-A6AFDF6A7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82CDBA8-5EE9-4CE7-B41F-A67885A50B26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9669BCE-5AB8-41C1-A68C-3D1A4052E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6CCF3AE8-C4D4-416F-8661-BBFD47B7A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04870371-C03A-48BE-A760-C512034EE7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DE62C54F-B06E-41A3-8456-A80A784B6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71254C3-D829-4632-AC5A-99BA7E9ED232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III STOPNIA</a:t>
            </a:r>
          </a:p>
        </p:txBody>
      </p:sp>
    </p:spTree>
    <p:extLst>
      <p:ext uri="{BB962C8B-B14F-4D97-AF65-F5344CB8AC3E}">
        <p14:creationId xmlns:p14="http://schemas.microsoft.com/office/powerpoint/2010/main" val="1107461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7551C66A-DE0B-4192-A52E-BD90A9DDE77A}"/>
              </a:ext>
            </a:extLst>
          </p:cNvPr>
          <p:cNvGrpSpPr/>
          <p:nvPr/>
        </p:nvGrpSpPr>
        <p:grpSpPr>
          <a:xfrm>
            <a:off x="83124" y="102613"/>
            <a:ext cx="7820824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4A778461-1A26-4A36-8406-D8A16F5DDC89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416B2496-31CD-4C7D-A5C4-753475D95344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6AC815AF-7CD7-4C77-BC3C-A6AFDF6A7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82CDBA8-5EE9-4CE7-B41F-A67885A50B26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9669BCE-5AB8-41C1-A68C-3D1A4052E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6CCF3AE8-C4D4-416F-8661-BBFD47B7A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04870371-C03A-48BE-A760-C512034EE7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DE62C54F-B06E-41A3-8456-A80A784B6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71254C3-D829-4632-AC5A-99BA7E9ED232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III STOPNIA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4C592EC-F1CF-46F4-B271-C1CB57CB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75" y="1322539"/>
            <a:ext cx="10506649" cy="52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5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288ECA3B-99D3-4A0A-8DE1-72DECC5F0511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411B5B5C-67AE-4E35-861A-6FF166B7FAFD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0D1360C2-9485-4397-8983-0418A5D6475A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3CA7AE6F-246E-4549-9859-D738BF8A5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CDA2102E-B57C-4995-9C16-6CEE8A945742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A3FB952-EA48-4C6B-A058-705701E108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15E21E2-7728-4D4B-BB74-D6CEBA75D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BA4E52F9-332D-4C21-83BE-35A9154AC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BD977661-51A0-4404-AB85-BB188583CF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E720CA6-223A-4F28-AF6B-8DF2FAE204E5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ROZKOJARZENIE PRZEDSIONKOWO-KOMOROWE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841C6ED2-CAEB-4983-AE56-09C64AF1955C}"/>
              </a:ext>
            </a:extLst>
          </p:cNvPr>
          <p:cNvSpPr txBox="1">
            <a:spLocks/>
          </p:cNvSpPr>
          <p:nvPr/>
        </p:nvSpPr>
        <p:spPr>
          <a:xfrm>
            <a:off x="308613" y="1381075"/>
            <a:ext cx="5444167" cy="5152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None/>
            </a:pPr>
            <a:r>
              <a:rPr lang="pl-PL" sz="2000" b="1" dirty="0"/>
              <a:t>Rozkojarzenie przedsionkowo-komorowe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Współistnieją dwa rytmy kontrolujące </a:t>
            </a:r>
            <a:r>
              <a:rPr lang="pl-PL" sz="1800" b="1" dirty="0">
                <a:solidFill>
                  <a:srgbClr val="0055D4"/>
                </a:solidFill>
              </a:rPr>
              <a:t>niezależnie</a:t>
            </a:r>
            <a:r>
              <a:rPr lang="pl-PL" sz="1800" b="1" dirty="0"/>
              <a:t> czynność przedsionków i komór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Częstotliwość rytmu przedsionków jest </a:t>
            </a:r>
            <a:r>
              <a:rPr lang="pl-PL" sz="1800" b="1" dirty="0">
                <a:solidFill>
                  <a:srgbClr val="0055D4"/>
                </a:solidFill>
              </a:rPr>
              <a:t>mniejsza</a:t>
            </a:r>
            <a:r>
              <a:rPr lang="pl-PL" sz="1800" b="1" dirty="0"/>
              <a:t> niż komór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Pobudzenie z przedsionków dociera do komór, ale </a:t>
            </a:r>
            <a:r>
              <a:rPr lang="pl-PL" sz="1800" b="1" dirty="0" err="1"/>
              <a:t>ektopowe</a:t>
            </a:r>
            <a:r>
              <a:rPr lang="pl-PL" sz="1800" b="1" dirty="0"/>
              <a:t> pobudzenia z komór nie cofają się do przedsionków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Brak zależności między załamkami P i zespołami QRS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r>
              <a:rPr lang="pl-PL" sz="1800" b="1" dirty="0"/>
              <a:t>Może współistnieć z blokami ZP I </a:t>
            </a:r>
            <a:r>
              <a:rPr lang="pl-PL" sz="1800" b="1" dirty="0" err="1"/>
              <a:t>i</a:t>
            </a:r>
            <a:r>
              <a:rPr lang="pl-PL" sz="1800" b="1" dirty="0"/>
              <a:t> II stopnia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40000"/>
            </a:pPr>
            <a:endParaRPr lang="pl-PL" sz="1800" b="1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81C9E9E-AF8B-4C9E-A51B-3A0240758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780" y="1381075"/>
            <a:ext cx="61531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79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288ECA3B-99D3-4A0A-8DE1-72DECC5F0511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411B5B5C-67AE-4E35-861A-6FF166B7FAFD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0D1360C2-9485-4397-8983-0418A5D6475A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3CA7AE6F-246E-4549-9859-D738BF8A5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CDA2102E-B57C-4995-9C16-6CEE8A945742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A3FB952-EA48-4C6B-A058-705701E108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15E21E2-7728-4D4B-BB74-D6CEBA75D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BA4E52F9-332D-4C21-83BE-35A9154AC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BD977661-51A0-4404-AB85-BB188583CF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E720CA6-223A-4F28-AF6B-8DF2FAE204E5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ROZKOJARZENIE PRZEDSIONKOWO-KOMOROWE</a:t>
            </a:r>
          </a:p>
        </p:txBody>
      </p:sp>
      <p:pic>
        <p:nvPicPr>
          <p:cNvPr id="14" name="Symbol zastępczy zawartości 4">
            <a:extLst>
              <a:ext uri="{FF2B5EF4-FFF2-40B4-BE49-F238E27FC236}">
                <a16:creationId xmlns:a16="http://schemas.microsoft.com/office/drawing/2014/main" id="{60186E36-CC85-4472-88BE-B1E7B1C1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58" y="1168155"/>
            <a:ext cx="10153683" cy="527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2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7337498-22FD-4830-A41F-942AE7BF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16" y="681712"/>
            <a:ext cx="6640139" cy="606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63A4F3A8-D221-48A7-BE0A-7E39B8B5A9B8}"/>
              </a:ext>
            </a:extLst>
          </p:cNvPr>
          <p:cNvGrpSpPr/>
          <p:nvPr/>
        </p:nvGrpSpPr>
        <p:grpSpPr>
          <a:xfrm>
            <a:off x="83124" y="102613"/>
            <a:ext cx="5143969" cy="968135"/>
            <a:chOff x="2480708" y="1075883"/>
            <a:chExt cx="63056703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3E0F0743-3473-46FC-BCFD-A3E1AA393B97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232D886-273F-44D7-BE93-85CF7435DEB6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5FBA378-1343-4336-9465-7F74387FDB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80E22AA5-1AEE-4672-804B-62164CB00F44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45B667B7-AD3D-4A3E-84DE-ECF7F9335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01EC0FE7-32D5-4A21-AD9E-1CE248A2F1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59325781" cy="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BAA98D69-7DDA-41A8-A2AC-662E5BA4F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EC955871-D8BD-4DD1-935A-EDE449D79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82B5A80-FD85-44B0-9871-ED7784F05C06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UKŁAD BODŹCOPRZEWODZĄCY</a:t>
            </a:r>
          </a:p>
        </p:txBody>
      </p:sp>
    </p:spTree>
    <p:extLst>
      <p:ext uri="{BB962C8B-B14F-4D97-AF65-F5344CB8AC3E}">
        <p14:creationId xmlns:p14="http://schemas.microsoft.com/office/powerpoint/2010/main" val="1904231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nalezione obrazy dla zapytania heart block poem">
            <a:extLst>
              <a:ext uri="{FF2B5EF4-FFF2-40B4-BE49-F238E27FC236}">
                <a16:creationId xmlns:a16="http://schemas.microsoft.com/office/drawing/2014/main" id="{9CF38EFE-037C-40CE-A0EA-7C213986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98" y="912362"/>
            <a:ext cx="5812403" cy="58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CD66E5EF-A3A0-4763-88D9-82CB7AC2DF08}"/>
              </a:ext>
            </a:extLst>
          </p:cNvPr>
          <p:cNvGrpSpPr/>
          <p:nvPr/>
        </p:nvGrpSpPr>
        <p:grpSpPr>
          <a:xfrm>
            <a:off x="83124" y="102613"/>
            <a:ext cx="6171902" cy="968135"/>
            <a:chOff x="2480708" y="1075883"/>
            <a:chExt cx="75657488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387CA118-418B-4957-A48B-4D8C1A492260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99869F7B-53EE-4309-B68E-3C5EBB4EA7ED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FC74FE58-D298-4879-BC18-C3829168BB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D378F80-487D-41A5-B639-8E541F214973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75A1E21-1419-4E6F-AC51-3DF2773A84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1E956418-6257-40A8-B317-147FABC09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63"/>
              <a:ext cx="71926566" cy="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45A715C1-2841-41FA-867B-A892D72D78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5EA0C046-D9D0-4311-8639-CD592EABE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696561A-1575-477B-93B3-12F8352CBFAB}"/>
              </a:ext>
            </a:extLst>
          </p:cNvPr>
          <p:cNvSpPr txBox="1"/>
          <p:nvPr/>
        </p:nvSpPr>
        <p:spPr>
          <a:xfrm>
            <a:off x="413122" y="109986"/>
            <a:ext cx="596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BLOKI PRZEDSIONKOWO-KOMOROWE</a:t>
            </a:r>
          </a:p>
        </p:txBody>
      </p:sp>
    </p:spTree>
    <p:extLst>
      <p:ext uri="{BB962C8B-B14F-4D97-AF65-F5344CB8AC3E}">
        <p14:creationId xmlns:p14="http://schemas.microsoft.com/office/powerpoint/2010/main" val="1488141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 rot="21420095">
            <a:off x="675864" y="2041262"/>
            <a:ext cx="6665843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solidFill>
                  <a:srgbClr val="0055D4"/>
                </a:solidFill>
                <a:latin typeface="Century Gothic" panose="020B0502020202020204" pitchFamily="34" charset="0"/>
              </a:rPr>
              <a:t>Zaburzenia przewodzenia śródkomorowego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23000" r="2637" b="14594"/>
          <a:stretch/>
        </p:blipFill>
        <p:spPr>
          <a:xfrm>
            <a:off x="6162261" y="1868557"/>
            <a:ext cx="5420139" cy="35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28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B708F936-92B6-4DFA-881D-AB0259449F7F}"/>
              </a:ext>
            </a:extLst>
          </p:cNvPr>
          <p:cNvGrpSpPr/>
          <p:nvPr/>
        </p:nvGrpSpPr>
        <p:grpSpPr>
          <a:xfrm>
            <a:off x="83124" y="102613"/>
            <a:ext cx="4065795" cy="968135"/>
            <a:chOff x="2480708" y="1075883"/>
            <a:chExt cx="49840041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C93C52BC-EA64-4083-9288-A0B786CC2AFB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41A8C221-93B5-4174-B591-8D9093283C31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B5C97DC5-8410-4B0A-943A-8F07F794A3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D9BE2D88-4621-48A0-97AD-AF32EE2B934D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CA6F962-321D-4926-8882-EF42EA0D9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739D8082-5644-4091-AF09-2C05ECF09E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46109119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10191418-1193-46F5-9C51-B1AA810A6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7B15F82E-CCA3-4F95-9102-3841579CE1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B14E52A-2D2E-4B3B-8BD3-EDAB350D71A3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OŚ ELEKTRYCZNA SERCA</a:t>
            </a:r>
          </a:p>
        </p:txBody>
      </p:sp>
      <p:pic>
        <p:nvPicPr>
          <p:cNvPr id="14" name="Picture 2" descr="Image result for oś elektryczna serca">
            <a:extLst>
              <a:ext uri="{FF2B5EF4-FFF2-40B4-BE49-F238E27FC236}">
                <a16:creationId xmlns:a16="http://schemas.microsoft.com/office/drawing/2014/main" id="{C8413A54-0756-48AD-8009-60A4E6DA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513" y="1019151"/>
            <a:ext cx="5787254" cy="481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15105105-C3D1-42E9-A445-352F360E25C6}"/>
              </a:ext>
            </a:extLst>
          </p:cNvPr>
          <p:cNvSpPr/>
          <p:nvPr/>
        </p:nvSpPr>
        <p:spPr>
          <a:xfrm>
            <a:off x="308613" y="1456693"/>
            <a:ext cx="6023858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Wyznaczanie na podstawie oceny konfiguracji (głównego wychylenia) zespołu QRS 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Dzielenie koła Cabrery na 4 części z wykorzystaniem osi x (</a:t>
            </a:r>
            <a:r>
              <a:rPr lang="pl-PL" b="1" dirty="0">
                <a:solidFill>
                  <a:srgbClr val="0055D4"/>
                </a:solidFill>
              </a:rPr>
              <a:t>odprowadzenie I</a:t>
            </a:r>
            <a:r>
              <a:rPr lang="pl-PL" b="1" dirty="0"/>
              <a:t>) i y (</a:t>
            </a:r>
            <a:r>
              <a:rPr lang="pl-PL" b="1" dirty="0">
                <a:solidFill>
                  <a:srgbClr val="0055D4"/>
                </a:solidFill>
              </a:rPr>
              <a:t>odprowadzenie </a:t>
            </a:r>
            <a:r>
              <a:rPr lang="pl-PL" b="1" dirty="0" err="1">
                <a:solidFill>
                  <a:srgbClr val="0055D4"/>
                </a:solidFill>
              </a:rPr>
              <a:t>aVF</a:t>
            </a:r>
            <a:r>
              <a:rPr lang="pl-PL" b="1" dirty="0"/>
              <a:t>)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W przypadku </a:t>
            </a:r>
            <a:r>
              <a:rPr lang="pl-PL" b="1" dirty="0" err="1"/>
              <a:t>lewogramu</a:t>
            </a:r>
            <a:r>
              <a:rPr lang="pl-PL" b="1" dirty="0"/>
              <a:t> wykorzystuje się dodatkowo </a:t>
            </a:r>
            <a:r>
              <a:rPr lang="pl-PL" b="1" dirty="0">
                <a:solidFill>
                  <a:srgbClr val="0055D4"/>
                </a:solidFill>
              </a:rPr>
              <a:t>odprowadzenie II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endParaRPr lang="pl-PL" b="1" dirty="0"/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i="1" dirty="0"/>
              <a:t>Proste sposoby na wyznaczanie osi elektrycznej serca (mp.pl) - </a:t>
            </a:r>
            <a:r>
              <a:rPr lang="pl-PL" b="1" dirty="0">
                <a:solidFill>
                  <a:srgbClr val="0055D4"/>
                </a:solidFill>
                <a:hlinkClick r:id="rId3"/>
              </a:rPr>
              <a:t>LINK</a:t>
            </a:r>
            <a:endParaRPr lang="pl-PL" b="1" dirty="0">
              <a:solidFill>
                <a:srgbClr val="0055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20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431" y="797037"/>
            <a:ext cx="6319973" cy="5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5C1B37A7-5A72-4858-A486-CF5E8FB704F3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03FEBBF0-938E-48C8-ACAD-20B599AFB08B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C4839257-7055-4C60-B97D-A7D74EB6FBEF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C60F7540-81AF-47BA-BBB5-C6551CF6D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F25CFAE9-341D-4B8E-92EA-DF5206CBAA0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C20B3CD3-3BCC-4D0E-911A-38EAA389B4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0B6C82E9-5FB2-461F-9D26-C202E7059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5443AC93-C72D-4A08-97A0-D56FF969AE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A60ECFF0-5C5F-44F9-8C64-CFE1FB3B1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A4D2FC4-3BFD-4128-9619-B6844B396501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LEWEJ ODNOGI PĘCZKA HISA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49B7F035-AB3A-4BCD-8928-264BC56D3FA3}"/>
              </a:ext>
            </a:extLst>
          </p:cNvPr>
          <p:cNvSpPr txBox="1">
            <a:spLocks/>
          </p:cNvSpPr>
          <p:nvPr/>
        </p:nvSpPr>
        <p:spPr>
          <a:xfrm>
            <a:off x="329981" y="1862792"/>
            <a:ext cx="4301001" cy="40741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40000"/>
            </a:pPr>
            <a:r>
              <a:rPr lang="pl-PL" sz="1800" b="1" dirty="0"/>
              <a:t>Pobudzenie wędruje najpierw prawą odnogą, </a:t>
            </a:r>
          </a:p>
          <a:p>
            <a:pPr>
              <a:lnSpc>
                <a:spcPct val="100000"/>
              </a:lnSpc>
              <a:buSzPct val="140000"/>
            </a:pPr>
            <a:r>
              <a:rPr lang="pl-PL" sz="1800" b="1" dirty="0"/>
              <a:t>Depolaryzacja komór następuje ze strony prawej na lewą w wyniku bezpośredniego przewodzenia z komórki do komórki</a:t>
            </a:r>
          </a:p>
          <a:p>
            <a:pPr>
              <a:lnSpc>
                <a:spcPct val="100000"/>
              </a:lnSpc>
              <a:buSzPct val="140000"/>
            </a:pPr>
            <a:r>
              <a:rPr lang="pl-PL" sz="1800" b="1" dirty="0"/>
              <a:t>Najczęstsze przyczyny</a:t>
            </a:r>
          </a:p>
          <a:p>
            <a:pPr lvl="1">
              <a:lnSpc>
                <a:spcPct val="100000"/>
              </a:lnSpc>
              <a:buSzPct val="140000"/>
            </a:pPr>
            <a:r>
              <a:rPr lang="pl-PL" sz="1800" b="1" dirty="0"/>
              <a:t>Nadciśnienie tętnicze</a:t>
            </a:r>
          </a:p>
          <a:p>
            <a:pPr lvl="1">
              <a:lnSpc>
                <a:spcPct val="100000"/>
              </a:lnSpc>
              <a:buSzPct val="140000"/>
            </a:pPr>
            <a:r>
              <a:rPr lang="pl-PL" sz="1800" b="1" dirty="0"/>
              <a:t>Choroba niedokrwienna serca</a:t>
            </a:r>
          </a:p>
          <a:p>
            <a:pPr lvl="1">
              <a:lnSpc>
                <a:spcPct val="100000"/>
              </a:lnSpc>
              <a:buSzPct val="140000"/>
            </a:pPr>
            <a:r>
              <a:rPr lang="pl-PL" sz="1800" b="1" dirty="0" err="1"/>
              <a:t>Kardiomiopatia</a:t>
            </a:r>
            <a:r>
              <a:rPr lang="pl-PL" sz="1800" b="1" dirty="0"/>
              <a:t> </a:t>
            </a:r>
            <a:r>
              <a:rPr lang="pl-PL" sz="1800" b="1" dirty="0" err="1"/>
              <a:t>rozstrzeniowa</a:t>
            </a:r>
            <a:endParaRPr lang="pl-PL" sz="1800" b="1" dirty="0"/>
          </a:p>
          <a:p>
            <a:pPr lvl="1">
              <a:lnSpc>
                <a:spcPct val="100000"/>
              </a:lnSpc>
              <a:buSzPct val="140000"/>
            </a:pPr>
            <a:r>
              <a:rPr lang="pl-PL" sz="1800" b="1" dirty="0"/>
              <a:t>Reumatyczna choroba serca</a:t>
            </a:r>
          </a:p>
          <a:p>
            <a:pPr lvl="1">
              <a:lnSpc>
                <a:spcPct val="100000"/>
              </a:lnSpc>
              <a:buSzPct val="140000"/>
            </a:pPr>
            <a:r>
              <a:rPr lang="pl-PL" sz="1800" b="1" dirty="0"/>
              <a:t>Choroby naciekowe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2435A169-4212-439E-A96C-016C1371490A}"/>
              </a:ext>
            </a:extLst>
          </p:cNvPr>
          <p:cNvGrpSpPr/>
          <p:nvPr/>
        </p:nvGrpSpPr>
        <p:grpSpPr>
          <a:xfrm>
            <a:off x="6096000" y="1297143"/>
            <a:ext cx="6045516" cy="4927902"/>
            <a:chOff x="6272442" y="602105"/>
            <a:chExt cx="7128792" cy="5575717"/>
          </a:xfrm>
        </p:grpSpPr>
        <p:pic>
          <p:nvPicPr>
            <p:cNvPr id="4" name="Picture 2" descr="C:\WINDOWS\Pulpit\Nowy\78-e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72442" y="602105"/>
              <a:ext cx="3456384" cy="553085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  <p:pic>
          <p:nvPicPr>
            <p:cNvPr id="5" name="Picture 3" descr="C:\WINDOWS\Pulpit\Nowy\78-e1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28826" y="633206"/>
              <a:ext cx="3672408" cy="5544616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4477205" y="1825625"/>
            <a:ext cx="4336596" cy="435133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A7E4663C-479A-46A0-A469-8AD30FFA52D0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94F58B54-652F-4EB5-825E-8BEB7DA24403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4E4963E2-980F-40B4-A657-0B2A81713876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1BC86C68-EA5E-4658-BCDB-ED8F7449B6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610EED3-B50F-4A37-97EA-BAC9172EF065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A4BF3648-1867-4A40-A84B-C565F022A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9E61FC84-A96E-4733-96A7-3B09D1EE0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1357A303-3DC5-48D2-BEDD-30E0D66192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5C3C394F-24DB-49EA-A82D-142FDDF8FB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AD3667F-83E6-43A7-BE8F-E51477B07363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LEWEJ ODNOGI PĘCZKA HISA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D81B04C8-2F29-4459-8E3B-58C25D9A29E5}"/>
              </a:ext>
            </a:extLst>
          </p:cNvPr>
          <p:cNvSpPr txBox="1">
            <a:spLocks/>
          </p:cNvSpPr>
          <p:nvPr/>
        </p:nvSpPr>
        <p:spPr>
          <a:xfrm>
            <a:off x="347444" y="1492451"/>
            <a:ext cx="5638800" cy="4537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SzPct val="140000"/>
              <a:buNone/>
            </a:pPr>
            <a:r>
              <a:rPr lang="pl-PL" sz="2000" b="1" dirty="0"/>
              <a:t>Kryteria rozpoznania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Czas trwania zespołu </a:t>
            </a:r>
            <a:r>
              <a:rPr lang="pl-PL" sz="1800" b="1" dirty="0">
                <a:solidFill>
                  <a:srgbClr val="0055D4"/>
                </a:solidFill>
              </a:rPr>
              <a:t>QRS ≥ 120 ms</a:t>
            </a:r>
            <a:r>
              <a:rPr lang="pl-PL" sz="1800" b="1" dirty="0"/>
              <a:t> 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Szeroki, </a:t>
            </a:r>
            <a:r>
              <a:rPr lang="pl-PL" sz="1800" b="1" dirty="0">
                <a:solidFill>
                  <a:srgbClr val="0055D4"/>
                </a:solidFill>
              </a:rPr>
              <a:t>zazębiony załamek R </a:t>
            </a:r>
            <a:r>
              <a:rPr lang="pl-PL" sz="1800" b="1" dirty="0"/>
              <a:t>(rzadziej załamek R z </a:t>
            </a:r>
            <a:r>
              <a:rPr lang="pl-PL" sz="1800" b="1" i="1" dirty="0"/>
              <a:t>plateau</a:t>
            </a:r>
            <a:r>
              <a:rPr lang="pl-PL" sz="1800" b="1" dirty="0"/>
              <a:t> na jego szczycie) w odprowadzeniach </a:t>
            </a:r>
            <a:r>
              <a:rPr lang="pl-PL" sz="1800" b="1" dirty="0">
                <a:solidFill>
                  <a:srgbClr val="0055D4"/>
                </a:solidFill>
              </a:rPr>
              <a:t>I, </a:t>
            </a:r>
            <a:r>
              <a:rPr lang="pl-PL" sz="1800" b="1" dirty="0" err="1">
                <a:solidFill>
                  <a:srgbClr val="0055D4"/>
                </a:solidFill>
              </a:rPr>
              <a:t>aVL</a:t>
            </a:r>
            <a:r>
              <a:rPr lang="pl-PL" sz="1800" b="1" dirty="0">
                <a:solidFill>
                  <a:srgbClr val="0055D4"/>
                </a:solidFill>
              </a:rPr>
              <a:t>, V5 </a:t>
            </a:r>
            <a:r>
              <a:rPr lang="pl-PL" sz="1800" b="1" dirty="0"/>
              <a:t>i</a:t>
            </a:r>
            <a:r>
              <a:rPr lang="pl-PL" sz="1800" b="1" dirty="0">
                <a:solidFill>
                  <a:srgbClr val="0055D4"/>
                </a:solidFill>
              </a:rPr>
              <a:t> V6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Zespół </a:t>
            </a:r>
            <a:r>
              <a:rPr lang="pl-PL" sz="1800" b="1" dirty="0">
                <a:solidFill>
                  <a:srgbClr val="0055D4"/>
                </a:solidFill>
              </a:rPr>
              <a:t>QS </a:t>
            </a:r>
            <a:r>
              <a:rPr lang="pl-PL" sz="1800" b="1" dirty="0"/>
              <a:t>lub</a:t>
            </a:r>
            <a:r>
              <a:rPr lang="pl-PL" sz="1800" b="1" dirty="0">
                <a:solidFill>
                  <a:srgbClr val="0055D4"/>
                </a:solidFill>
              </a:rPr>
              <a:t> </a:t>
            </a:r>
            <a:r>
              <a:rPr lang="pl-PL" sz="1800" b="1" dirty="0" err="1">
                <a:solidFill>
                  <a:srgbClr val="0055D4"/>
                </a:solidFill>
              </a:rPr>
              <a:t>rS</a:t>
            </a:r>
            <a:r>
              <a:rPr lang="pl-PL" sz="1800" b="1" dirty="0">
                <a:solidFill>
                  <a:srgbClr val="0055D4"/>
                </a:solidFill>
              </a:rPr>
              <a:t> </a:t>
            </a:r>
            <a:r>
              <a:rPr lang="pl-PL" sz="1800" b="1" dirty="0"/>
              <a:t>w odprowadzeniach </a:t>
            </a:r>
            <a:r>
              <a:rPr lang="pl-PL" sz="1800" b="1" dirty="0">
                <a:solidFill>
                  <a:srgbClr val="0055D4"/>
                </a:solidFill>
              </a:rPr>
              <a:t>V1–V3 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Czas do szczytu załamka R w </a:t>
            </a:r>
            <a:r>
              <a:rPr lang="pl-PL" sz="1800" b="1" dirty="0">
                <a:solidFill>
                  <a:srgbClr val="0055D4"/>
                </a:solidFill>
              </a:rPr>
              <a:t>V5, V6 &gt;</a:t>
            </a:r>
            <a:r>
              <a:rPr lang="pl-PL" sz="1800" b="1" dirty="0">
                <a:solidFill>
                  <a:srgbClr val="FF0000"/>
                </a:solidFill>
              </a:rPr>
              <a:t> </a:t>
            </a:r>
            <a:r>
              <a:rPr lang="pl-PL" sz="1800" b="1" dirty="0">
                <a:solidFill>
                  <a:srgbClr val="0055D4"/>
                </a:solidFill>
              </a:rPr>
              <a:t>60 ms 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1800" b="1" dirty="0"/>
              <a:t>Zmiany ST i T przeciwstawne do głównego wychylenia zespołu QRS</a:t>
            </a:r>
          </a:p>
        </p:txBody>
      </p:sp>
    </p:spTree>
    <p:extLst>
      <p:ext uri="{BB962C8B-B14F-4D97-AF65-F5344CB8AC3E}">
        <p14:creationId xmlns:p14="http://schemas.microsoft.com/office/powerpoint/2010/main" val="2525826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3" y="1558426"/>
            <a:ext cx="6239798" cy="3741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73" y="2173536"/>
            <a:ext cx="4994414" cy="2510928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FE56CFB9-8566-4FA5-8A1D-8DD83D080884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4151BFCA-9825-4E1A-BFEA-36AA83FECAF5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8F37865-140F-4016-A245-1702C0B8732F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853B039-FAC2-44B2-950B-9176E4EE4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2F70254-F1B0-46EB-A226-6434155DF38E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D0B6DA57-82BC-4D0F-8E11-7B69BD324A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F3356064-C6A9-438B-83A9-EFC5134B34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B214C191-A5C2-4A50-A534-1C7CDA980F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ABA09511-029F-4365-BA74-E7377DD074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90B1521-D06C-4161-B4F9-998C327B0FF1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LEWEJ ODNOGI PĘCZKA HISA</a:t>
            </a:r>
          </a:p>
        </p:txBody>
      </p:sp>
    </p:spTree>
    <p:extLst>
      <p:ext uri="{BB962C8B-B14F-4D97-AF65-F5344CB8AC3E}">
        <p14:creationId xmlns:p14="http://schemas.microsoft.com/office/powerpoint/2010/main" val="2104837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34E5427-D59E-41F0-8555-864D44AA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3" y="1366009"/>
            <a:ext cx="4797412" cy="432857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1BA5CB-4B2D-4AFB-91D7-6288CFB15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580" y="1568615"/>
            <a:ext cx="6810459" cy="4125968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8338E744-5083-47BF-B799-793C51979F51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DA898362-A71D-4042-AA48-648CA4ECA7BC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6617304E-2C8D-4A15-A14D-FC3F838CD0E4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4523ABEF-74BA-4C15-84C0-591E25E65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866A1AA-5DB4-4F93-9DD4-2255FC928D66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C0C4F7B-EED3-4325-8FA8-E41477CBA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6D37AA09-49A3-4116-BDF1-2000D6B245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52B391B6-B5D1-4F4D-9EF3-BBE3F56303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1111ABD4-8D65-4D54-BA2A-20D7FDED04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979716-0681-48B4-B515-318710EA3CEE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LEWEJ ODNOGI PĘCZKA HISA</a:t>
            </a:r>
          </a:p>
        </p:txBody>
      </p:sp>
    </p:spTree>
    <p:extLst>
      <p:ext uri="{BB962C8B-B14F-4D97-AF65-F5344CB8AC3E}">
        <p14:creationId xmlns:p14="http://schemas.microsoft.com/office/powerpoint/2010/main" val="3534041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8338E744-5083-47BF-B799-793C51979F51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DA898362-A71D-4042-AA48-648CA4ECA7BC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6617304E-2C8D-4A15-A14D-FC3F838CD0E4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4523ABEF-74BA-4C15-84C0-591E25E65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866A1AA-5DB4-4F93-9DD4-2255FC928D66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C0C4F7B-EED3-4325-8FA8-E41477CBA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6D37AA09-49A3-4116-BDF1-2000D6B245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52B391B6-B5D1-4F4D-9EF3-BBE3F56303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1111ABD4-8D65-4D54-BA2A-20D7FDED04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979716-0681-48B4-B515-318710EA3CEE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LEWEJ ODNOGI PĘCZKA HISA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A3248F7-6CD6-4CC5-8C93-74798E9B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6" y="1222047"/>
            <a:ext cx="10915968" cy="53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85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8338E744-5083-47BF-B799-793C51979F51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DA898362-A71D-4042-AA48-648CA4ECA7BC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6617304E-2C8D-4A15-A14D-FC3F838CD0E4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4523ABEF-74BA-4C15-84C0-591E25E65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866A1AA-5DB4-4F93-9DD4-2255FC928D66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9C0C4F7B-EED3-4325-8FA8-E41477CBA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6D37AA09-49A3-4116-BDF1-2000D6B245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52B391B6-B5D1-4F4D-9EF3-BBE3F56303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1111ABD4-8D65-4D54-BA2A-20D7FDED04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979716-0681-48B4-B515-318710EA3CEE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LEWEJ ODNOGI PĘCZKA HISA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E1FC058-9436-4243-881D-E03C0818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9" y="1190018"/>
            <a:ext cx="10189947" cy="52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12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4477205" y="1825625"/>
            <a:ext cx="4336596" cy="435133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2058C3C-904B-4159-BA15-C8D53FE7E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413" y="797037"/>
            <a:ext cx="6576212" cy="4924293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FD103C48-0B6C-4A88-999E-B97B1F0B8EA0}"/>
              </a:ext>
            </a:extLst>
          </p:cNvPr>
          <p:cNvGrpSpPr/>
          <p:nvPr/>
        </p:nvGrpSpPr>
        <p:grpSpPr>
          <a:xfrm>
            <a:off x="83124" y="102613"/>
            <a:ext cx="3137154" cy="968135"/>
            <a:chOff x="2480708" y="1075883"/>
            <a:chExt cx="38456410" cy="4657724"/>
          </a:xfrm>
          <a:noFill/>
        </p:grpSpPr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B0D493EF-0CFC-4F38-9C49-9DEBDFC633A5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EB23E26-DC96-42AD-8B63-DFF128C35F15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5995EE18-C11E-4A66-A5A9-6AE436D0C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265E715A-1495-44BF-86F7-8C95BCBD5BC2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170BB4DE-A5D9-42EB-B77F-26660D1546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BA46739-4BB1-4542-9AFB-FE25DD3159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34725488" cy="325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60BD186A-6C65-458A-B93F-7CBBFBDE1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A8612754-25D9-4A71-8A6D-E71192B606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164FCE-6EF5-4E00-A730-D8C3A98C0DDE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NIEZUPEŁNY LBBB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4DF878B-1E88-4B34-A165-83548ED14918}"/>
              </a:ext>
            </a:extLst>
          </p:cNvPr>
          <p:cNvSpPr/>
          <p:nvPr/>
        </p:nvSpPr>
        <p:spPr>
          <a:xfrm>
            <a:off x="308613" y="1650835"/>
            <a:ext cx="4640100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140000"/>
            </a:pPr>
            <a:r>
              <a:rPr lang="pl-PL" b="1" dirty="0"/>
              <a:t>Kryteria rozpoznawcze: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trwania </a:t>
            </a:r>
            <a:r>
              <a:rPr lang="pl-PL" b="1" dirty="0">
                <a:solidFill>
                  <a:srgbClr val="0055D4"/>
                </a:solidFill>
              </a:rPr>
              <a:t>QRS ≥ 110 ms i &lt; 120 ms 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Szeroki, </a:t>
            </a:r>
            <a:r>
              <a:rPr lang="pl-PL" b="1" dirty="0">
                <a:solidFill>
                  <a:srgbClr val="0055D4"/>
                </a:solidFill>
              </a:rPr>
              <a:t>szpiczasty załamek R</a:t>
            </a:r>
            <a:r>
              <a:rPr lang="pl-PL" b="1" dirty="0"/>
              <a:t>, rzadziej zazębiony lub z </a:t>
            </a:r>
            <a:r>
              <a:rPr lang="pl-PL" b="1" i="1" dirty="0" err="1"/>
              <a:t>platau</a:t>
            </a:r>
            <a:r>
              <a:rPr lang="pl-PL" b="1" dirty="0"/>
              <a:t> na szczycie w odprowadzeniach </a:t>
            </a:r>
            <a:r>
              <a:rPr lang="pl-PL" b="1" dirty="0">
                <a:solidFill>
                  <a:srgbClr val="0055D4"/>
                </a:solidFill>
              </a:rPr>
              <a:t>I, V5 i V6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do szczytu załamka R w </a:t>
            </a:r>
            <a:r>
              <a:rPr lang="pl-PL" b="1" dirty="0">
                <a:solidFill>
                  <a:srgbClr val="0055D4"/>
                </a:solidFill>
              </a:rPr>
              <a:t>V5, V6 &gt; 60 ms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Brak załamków Q w </a:t>
            </a:r>
            <a:r>
              <a:rPr lang="pl-PL" b="1" dirty="0">
                <a:solidFill>
                  <a:srgbClr val="0055D4"/>
                </a:solidFill>
              </a:rPr>
              <a:t>I, V5, V6 </a:t>
            </a:r>
          </a:p>
        </p:txBody>
      </p:sp>
    </p:spTree>
    <p:extLst>
      <p:ext uri="{BB962C8B-B14F-4D97-AF65-F5344CB8AC3E}">
        <p14:creationId xmlns:p14="http://schemas.microsoft.com/office/powerpoint/2010/main" val="259010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327" y="912362"/>
            <a:ext cx="8297345" cy="571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5855909-BD15-4810-8701-01415B3701EF}"/>
              </a:ext>
            </a:extLst>
          </p:cNvPr>
          <p:cNvGrpSpPr/>
          <p:nvPr/>
        </p:nvGrpSpPr>
        <p:grpSpPr>
          <a:xfrm>
            <a:off x="83124" y="102613"/>
            <a:ext cx="5143969" cy="968135"/>
            <a:chOff x="2480708" y="1075883"/>
            <a:chExt cx="63056703" cy="4657724"/>
          </a:xfrm>
          <a:noFill/>
        </p:grpSpPr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F7151DC9-2644-4A21-BDD9-3DE1562C857C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D0E575C-F6B3-4035-A3E6-66AF8BE13E53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50BAA90D-86AC-4F7B-B93D-DB74085D98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56CCBC71-A7DC-4D5B-9B0A-220F94868D3D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4E81D4F8-2C3F-43FC-8551-E2DC7E8571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56A98043-2900-4DB2-9AD0-7D1BADE18C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59325781" cy="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5E6E52A2-1CF3-4A95-BE88-33FB294231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7287B1C8-D704-4814-82BD-32CE7F53AE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4C946CD-34C4-4568-B4A1-A54BB92CFB04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UKŁAD BODŹCOPRZEWODZĄCY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FD103C48-0B6C-4A88-999E-B97B1F0B8EA0}"/>
              </a:ext>
            </a:extLst>
          </p:cNvPr>
          <p:cNvGrpSpPr/>
          <p:nvPr/>
        </p:nvGrpSpPr>
        <p:grpSpPr>
          <a:xfrm>
            <a:off x="83124" y="102613"/>
            <a:ext cx="3137154" cy="968135"/>
            <a:chOff x="2480708" y="1075883"/>
            <a:chExt cx="38456410" cy="4657724"/>
          </a:xfrm>
          <a:noFill/>
        </p:grpSpPr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B0D493EF-0CFC-4F38-9C49-9DEBDFC633A5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EB23E26-DC96-42AD-8B63-DFF128C35F15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5995EE18-C11E-4A66-A5A9-6AE436D0C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265E715A-1495-44BF-86F7-8C95BCBD5BC2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170BB4DE-A5D9-42EB-B77F-26660D1546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BA46739-4BB1-4542-9AFB-FE25DD3159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34725488" cy="325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60BD186A-6C65-458A-B93F-7CBBFBDE1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A8612754-25D9-4A71-8A6D-E71192B606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164FCE-6EF5-4E00-A730-D8C3A98C0DDE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NIEZUPEŁNY LBBB</a:t>
            </a:r>
          </a:p>
        </p:txBody>
      </p:sp>
      <p:pic>
        <p:nvPicPr>
          <p:cNvPr id="18" name="Picture 2" descr="D:\Desktop\IMG_20161013_182107.jpg">
            <a:extLst>
              <a:ext uri="{FF2B5EF4-FFF2-40B4-BE49-F238E27FC236}">
                <a16:creationId xmlns:a16="http://schemas.microsoft.com/office/drawing/2014/main" id="{CB84C8A5-7E11-4394-96F5-AE74C88F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1021" y="1410749"/>
            <a:ext cx="11418983" cy="476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3209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368" y="1203270"/>
            <a:ext cx="7183263" cy="5210501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38FA509E-4E4F-4FCA-B8F7-9C7E930A356C}"/>
              </a:ext>
            </a:extLst>
          </p:cNvPr>
          <p:cNvGrpSpPr/>
          <p:nvPr/>
        </p:nvGrpSpPr>
        <p:grpSpPr>
          <a:xfrm>
            <a:off x="83124" y="102613"/>
            <a:ext cx="6476702" cy="968135"/>
            <a:chOff x="2480708" y="1075883"/>
            <a:chExt cx="79393842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B423BEDF-D563-49A9-A973-1BB2D02471FE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87197F59-B412-435B-BC60-F9E0F60FCF13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1927B36C-8EA1-4EC4-A24D-AA7C7BE8DD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9004F18-3EF6-4B13-AFD5-7CC7A3562B12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323685C1-98D8-456B-BF02-3E7CDE561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69F6C79B-78E3-4F12-871A-80A2AFDF77C6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75662920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953D6D97-8295-4611-958A-1ED2EA47D2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631DB59B-1C8D-4965-A284-B69F955265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241BCE-27F7-4278-BF3B-310249A7D5F3}"/>
              </a:ext>
            </a:extLst>
          </p:cNvPr>
          <p:cNvSpPr txBox="1"/>
          <p:nvPr/>
        </p:nvSpPr>
        <p:spPr>
          <a:xfrm>
            <a:off x="413122" y="109986"/>
            <a:ext cx="649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PRZEDNIEJ WIĄZKI LEWEJ ODNOGI</a:t>
            </a:r>
          </a:p>
        </p:txBody>
      </p:sp>
    </p:spTree>
    <p:extLst>
      <p:ext uri="{BB962C8B-B14F-4D97-AF65-F5344CB8AC3E}">
        <p14:creationId xmlns:p14="http://schemas.microsoft.com/office/powerpoint/2010/main" val="1932080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8C8D1AD4-102A-49FD-9695-C3A36A99899E}"/>
              </a:ext>
            </a:extLst>
          </p:cNvPr>
          <p:cNvGrpSpPr/>
          <p:nvPr/>
        </p:nvGrpSpPr>
        <p:grpSpPr>
          <a:xfrm>
            <a:off x="4990419" y="1070748"/>
            <a:ext cx="6871600" cy="5127832"/>
            <a:chOff x="4836769" y="1106124"/>
            <a:chExt cx="6871600" cy="5127832"/>
          </a:xfrm>
        </p:grpSpPr>
        <p:pic>
          <p:nvPicPr>
            <p:cNvPr id="4" name="Picture 2" descr="C:\WINDOWS\Pulpit\Nowy\80-e.tif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54131"/>
            <a:stretch/>
          </p:blipFill>
          <p:spPr bwMode="auto">
            <a:xfrm>
              <a:off x="4836769" y="1106124"/>
              <a:ext cx="3446114" cy="5127832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  <p:pic>
          <p:nvPicPr>
            <p:cNvPr id="5" name="Picture 2" descr="C:\WINDOWS\Pulpit\Nowy\80-e.tif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2783" r="-14"/>
            <a:stretch/>
          </p:blipFill>
          <p:spPr bwMode="auto">
            <a:xfrm>
              <a:off x="8206767" y="1106124"/>
              <a:ext cx="3501602" cy="505708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sp>
        <p:nvSpPr>
          <p:cNvPr id="2" name="Prostokąt 1">
            <a:extLst>
              <a:ext uri="{FF2B5EF4-FFF2-40B4-BE49-F238E27FC236}">
                <a16:creationId xmlns:a16="http://schemas.microsoft.com/office/drawing/2014/main" id="{E5594DF8-4ADB-426A-9A12-9F6BECF0B489}"/>
              </a:ext>
            </a:extLst>
          </p:cNvPr>
          <p:cNvSpPr/>
          <p:nvPr/>
        </p:nvSpPr>
        <p:spPr>
          <a:xfrm>
            <a:off x="329981" y="1261804"/>
            <a:ext cx="4215515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SzPct val="140000"/>
            </a:pPr>
            <a:r>
              <a:rPr lang="pl-PL" sz="2000" b="1" dirty="0"/>
              <a:t>Kryteria rozpoznawcze:</a:t>
            </a:r>
          </a:p>
          <a:p>
            <a:pPr marL="342900" indent="-342900">
              <a:lnSpc>
                <a:spcPct val="20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2000" b="1" dirty="0" err="1">
                <a:solidFill>
                  <a:srgbClr val="0055D4"/>
                </a:solidFill>
              </a:rPr>
              <a:t>Lewogram</a:t>
            </a:r>
            <a:r>
              <a:rPr lang="pl-PL" sz="2000" b="1" dirty="0"/>
              <a:t> patologiczny</a:t>
            </a:r>
          </a:p>
          <a:p>
            <a:pPr marL="342900" indent="-342900">
              <a:lnSpc>
                <a:spcPct val="20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2000" b="1" dirty="0"/>
              <a:t>Zespół </a:t>
            </a:r>
            <a:r>
              <a:rPr lang="pl-PL" sz="2000" b="1" dirty="0" err="1">
                <a:solidFill>
                  <a:srgbClr val="0055D4"/>
                </a:solidFill>
              </a:rPr>
              <a:t>qR</a:t>
            </a:r>
            <a:r>
              <a:rPr lang="pl-PL" sz="2000" b="1" dirty="0">
                <a:solidFill>
                  <a:srgbClr val="0055D4"/>
                </a:solidFill>
              </a:rPr>
              <a:t> w</a:t>
            </a:r>
            <a:r>
              <a:rPr lang="pl-PL" sz="2000" b="1" dirty="0"/>
              <a:t> odprowadzeniu </a:t>
            </a:r>
            <a:r>
              <a:rPr lang="pl-PL" sz="2000" b="1" dirty="0">
                <a:solidFill>
                  <a:srgbClr val="0055D4"/>
                </a:solidFill>
              </a:rPr>
              <a:t>I, </a:t>
            </a:r>
            <a:r>
              <a:rPr lang="pl-PL" sz="2000" b="1" dirty="0" err="1">
                <a:solidFill>
                  <a:srgbClr val="0055D4"/>
                </a:solidFill>
              </a:rPr>
              <a:t>aVL</a:t>
            </a:r>
            <a:r>
              <a:rPr lang="pl-PL" sz="2000" b="1" dirty="0">
                <a:solidFill>
                  <a:srgbClr val="0055D4"/>
                </a:solidFill>
              </a:rPr>
              <a:t> </a:t>
            </a:r>
            <a:r>
              <a:rPr lang="pl-PL" sz="2000" b="1" dirty="0"/>
              <a:t>oraz </a:t>
            </a:r>
            <a:r>
              <a:rPr lang="pl-PL" sz="2000" b="1" dirty="0" err="1">
                <a:solidFill>
                  <a:srgbClr val="0055D4"/>
                </a:solidFill>
              </a:rPr>
              <a:t>rS</a:t>
            </a:r>
            <a:r>
              <a:rPr lang="pl-PL" sz="2000" b="1" dirty="0">
                <a:solidFill>
                  <a:srgbClr val="0055D4"/>
                </a:solidFill>
              </a:rPr>
              <a:t> w II, III, </a:t>
            </a:r>
            <a:r>
              <a:rPr lang="pl-PL" sz="2000" b="1" dirty="0" err="1">
                <a:solidFill>
                  <a:srgbClr val="0055D4"/>
                </a:solidFill>
              </a:rPr>
              <a:t>aVF</a:t>
            </a:r>
            <a:endParaRPr lang="pl-PL" sz="2000" b="1" dirty="0">
              <a:solidFill>
                <a:srgbClr val="0055D4"/>
              </a:solidFill>
            </a:endParaRPr>
          </a:p>
          <a:p>
            <a:pPr marL="342900" indent="-342900">
              <a:lnSpc>
                <a:spcPct val="20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2000" b="1" dirty="0"/>
              <a:t>Czas do szczytu załamka R w odprowadzeniu </a:t>
            </a:r>
            <a:r>
              <a:rPr lang="pl-PL" sz="2000" b="1" dirty="0" err="1">
                <a:solidFill>
                  <a:srgbClr val="0055D4"/>
                </a:solidFill>
              </a:rPr>
              <a:t>aVL</a:t>
            </a:r>
            <a:r>
              <a:rPr lang="pl-PL" sz="2000" b="1" dirty="0">
                <a:solidFill>
                  <a:srgbClr val="0055D4"/>
                </a:solidFill>
              </a:rPr>
              <a:t> &gt; 45 ms</a:t>
            </a:r>
          </a:p>
          <a:p>
            <a:pPr marL="342900" indent="-342900">
              <a:lnSpc>
                <a:spcPct val="20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2000" b="1" dirty="0"/>
              <a:t>Czas trwania zespołu </a:t>
            </a:r>
            <a:r>
              <a:rPr lang="pl-PL" sz="2000" b="1" dirty="0">
                <a:solidFill>
                  <a:srgbClr val="0055D4"/>
                </a:solidFill>
              </a:rPr>
              <a:t>QRS &lt; 120 ms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79EF330-3377-438C-B449-15B697280560}"/>
              </a:ext>
            </a:extLst>
          </p:cNvPr>
          <p:cNvGrpSpPr/>
          <p:nvPr/>
        </p:nvGrpSpPr>
        <p:grpSpPr>
          <a:xfrm>
            <a:off x="83124" y="102613"/>
            <a:ext cx="6476702" cy="968135"/>
            <a:chOff x="2480708" y="1075883"/>
            <a:chExt cx="79393842" cy="4657724"/>
          </a:xfrm>
          <a:noFill/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E185AC61-FCC9-481A-ACF7-1E78C20CD1ED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EC69F0FD-F882-41E4-84C0-1547E1192E93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937D2C41-4EE1-43D0-ACBE-72822F770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8E3DC367-6599-405F-A014-E48C32026F1E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887524DB-B65A-42A7-81F5-9127E0FB8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C4791219-AE9C-423F-BFFC-35F542F5EAEF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75662920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A069BFF5-1BF3-44F6-8F54-D3BC2AD58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8E4980FF-454A-4D45-8618-C0C5D4EA39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BF592CB-8855-49F4-8C0F-33E3E3E9D27E}"/>
              </a:ext>
            </a:extLst>
          </p:cNvPr>
          <p:cNvSpPr txBox="1"/>
          <p:nvPr/>
        </p:nvSpPr>
        <p:spPr>
          <a:xfrm>
            <a:off x="413122" y="109986"/>
            <a:ext cx="649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PRZEDNIEJ WIĄZKI LEWEJ ODNOGI</a:t>
            </a:r>
          </a:p>
        </p:txBody>
      </p:sp>
    </p:spTree>
    <p:extLst>
      <p:ext uri="{BB962C8B-B14F-4D97-AF65-F5344CB8AC3E}">
        <p14:creationId xmlns:p14="http://schemas.microsoft.com/office/powerpoint/2010/main" val="3080694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1228E21-1EA0-4E82-ACD1-37C651D2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23" y="1070748"/>
            <a:ext cx="10354153" cy="5270638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362B835C-8C83-4860-AF54-5CBFBE34293D}"/>
              </a:ext>
            </a:extLst>
          </p:cNvPr>
          <p:cNvGrpSpPr/>
          <p:nvPr/>
        </p:nvGrpSpPr>
        <p:grpSpPr>
          <a:xfrm>
            <a:off x="83124" y="102613"/>
            <a:ext cx="6476702" cy="968135"/>
            <a:chOff x="2480708" y="1075883"/>
            <a:chExt cx="79393842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A05FD3EF-2BE3-4409-815A-67F806DD22D8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901FAD8-9E44-4574-9425-5404D8D68C6C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2CAD8B09-FE6B-452D-AE3C-CBA28F01AB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34F1EDE-A263-450C-95C1-347061A6F67F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24CD3AFE-9C15-4963-B726-706EDD846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AB0777F6-DCF4-4BF0-A757-8C956C3A66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75662920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F5CEF706-E416-4027-9E6A-DCBEA1D0A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321ED11-3370-4918-B5FC-3E14574BFA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38F6FD3-03A2-450C-9A7A-57A03F803ED9}"/>
              </a:ext>
            </a:extLst>
          </p:cNvPr>
          <p:cNvSpPr txBox="1"/>
          <p:nvPr/>
        </p:nvSpPr>
        <p:spPr>
          <a:xfrm>
            <a:off x="413122" y="109986"/>
            <a:ext cx="649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PRZEDNIEJ WIĄZKI LEWEJ ODNOGI</a:t>
            </a:r>
          </a:p>
        </p:txBody>
      </p:sp>
    </p:spTree>
    <p:extLst>
      <p:ext uri="{BB962C8B-B14F-4D97-AF65-F5344CB8AC3E}">
        <p14:creationId xmlns:p14="http://schemas.microsoft.com/office/powerpoint/2010/main" val="2938894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96" y="1256277"/>
            <a:ext cx="7087608" cy="5206411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F8B3ABE6-2D4D-45F9-8B1C-AFFD2CBD1716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C1064BC9-CC24-48ED-9AE0-BC21462BBDDD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3725E19-61DF-4183-891A-59E13DAD9F21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28FF393E-5B10-4785-B730-57852A173E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570324BF-387B-47BD-8D7A-546A63DB6372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3DE2DF03-5E6C-4A70-86CF-3107DCFD75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2CD79BCC-D6FC-41C4-BDAA-D62928D73A16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69977167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7CE2F4BE-5FFC-4867-8A30-6B43FE46CE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98CE9C7E-049C-4ACB-B448-4247589AC5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C4714FC-0868-4FD4-B91D-9F78591912DF}"/>
              </a:ext>
            </a:extLst>
          </p:cNvPr>
          <p:cNvSpPr txBox="1"/>
          <p:nvPr/>
        </p:nvSpPr>
        <p:spPr>
          <a:xfrm>
            <a:off x="413122" y="109986"/>
            <a:ext cx="649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TYLNEJ WIĄZKI LEWEJ ODNOGI</a:t>
            </a:r>
          </a:p>
        </p:txBody>
      </p:sp>
    </p:spTree>
    <p:extLst>
      <p:ext uri="{BB962C8B-B14F-4D97-AF65-F5344CB8AC3E}">
        <p14:creationId xmlns:p14="http://schemas.microsoft.com/office/powerpoint/2010/main" val="2011557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C90FB7A3-A80F-41F6-A2DC-F83F563E68BF}"/>
              </a:ext>
            </a:extLst>
          </p:cNvPr>
          <p:cNvGrpSpPr/>
          <p:nvPr/>
        </p:nvGrpSpPr>
        <p:grpSpPr>
          <a:xfrm>
            <a:off x="5516143" y="1343204"/>
            <a:ext cx="6526770" cy="5088870"/>
            <a:chOff x="5039064" y="887861"/>
            <a:chExt cx="6526770" cy="5088870"/>
          </a:xfrm>
        </p:grpSpPr>
        <p:pic>
          <p:nvPicPr>
            <p:cNvPr id="4" name="Picture 2" descr="C:\WINDOWS\Pulpit\Nowy\81-e.tif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2868"/>
            <a:stretch/>
          </p:blipFill>
          <p:spPr bwMode="auto">
            <a:xfrm>
              <a:off x="5039064" y="887861"/>
              <a:ext cx="3316830" cy="508887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  <p:pic>
          <p:nvPicPr>
            <p:cNvPr id="5" name="Picture 2" descr="C:\WINDOWS\Pulpit\Nowy\81-e.tif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3069"/>
            <a:stretch/>
          </p:blipFill>
          <p:spPr bwMode="auto">
            <a:xfrm>
              <a:off x="8263128" y="887861"/>
              <a:ext cx="3302706" cy="5088870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A8C39779-F0F9-4CB2-A54F-D78EFF417E51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6F2367A0-A72E-45FA-B335-7C1C45AD265F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06BC0F20-E365-4C98-9265-6C789463E3B7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ACA8384F-F671-4441-9E98-53FC84E1E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6B75CC1B-08B3-4580-BABF-9EE0E8EBB91E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EF176170-2729-4BC0-8A5F-7ED1C218F8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04CFC261-0F65-496B-AA4A-F21CF059D4EB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69977167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313FC5D3-1761-4728-B270-E0C6D63817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8FA4C320-65FA-4194-945D-2C94BB103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01413B6-8DD4-4647-BB11-4B15C9F634FE}"/>
              </a:ext>
            </a:extLst>
          </p:cNvPr>
          <p:cNvSpPr txBox="1"/>
          <p:nvPr/>
        </p:nvSpPr>
        <p:spPr>
          <a:xfrm>
            <a:off x="413122" y="109986"/>
            <a:ext cx="649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TYLNEJ WIĄZKI LEWEJ ODNOGI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E8B613B-A691-41DF-96C6-D16A4491B199}"/>
              </a:ext>
            </a:extLst>
          </p:cNvPr>
          <p:cNvSpPr/>
          <p:nvPr/>
        </p:nvSpPr>
        <p:spPr>
          <a:xfrm>
            <a:off x="329981" y="1213295"/>
            <a:ext cx="491028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Izolowany </a:t>
            </a:r>
            <a:r>
              <a:rPr lang="pl-PL" b="1" dirty="0">
                <a:solidFill>
                  <a:srgbClr val="0055D4"/>
                </a:solidFill>
              </a:rPr>
              <a:t>występuje bardzo rzadko</a:t>
            </a:r>
            <a:r>
              <a:rPr lang="pl-PL" b="1" dirty="0"/>
              <a:t> (włókna nie są skupione w jednym pęczku)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Ze względu na małą swoistość kryteriów nie powinno się go rozpoznawać u młodych, zdrowych osób (</a:t>
            </a:r>
            <a:r>
              <a:rPr lang="pl-PL" b="1" dirty="0" err="1"/>
              <a:t>prawogram</a:t>
            </a:r>
            <a:r>
              <a:rPr lang="pl-PL" b="1" dirty="0"/>
              <a:t> zwykle zmianą pozycyjną)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Kryteria rozpoznania: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0055D4"/>
                </a:solidFill>
              </a:rPr>
              <a:t>Prawogram</a:t>
            </a:r>
            <a:r>
              <a:rPr lang="pl-PL" b="1" dirty="0"/>
              <a:t> patologiczny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Zespoły </a:t>
            </a:r>
            <a:r>
              <a:rPr lang="pl-PL" b="1" dirty="0" err="1">
                <a:solidFill>
                  <a:srgbClr val="0055D4"/>
                </a:solidFill>
              </a:rPr>
              <a:t>qR</a:t>
            </a:r>
            <a:r>
              <a:rPr lang="pl-PL" b="1" dirty="0"/>
              <a:t> w odprowadzeniach </a:t>
            </a:r>
            <a:r>
              <a:rPr lang="pl-PL" b="1" dirty="0">
                <a:solidFill>
                  <a:srgbClr val="0055D4"/>
                </a:solidFill>
              </a:rPr>
              <a:t>II, III i </a:t>
            </a:r>
            <a:r>
              <a:rPr lang="pl-PL" b="1" dirty="0" err="1">
                <a:solidFill>
                  <a:srgbClr val="0055D4"/>
                </a:solidFill>
              </a:rPr>
              <a:t>aVF</a:t>
            </a:r>
            <a:endParaRPr lang="pl-PL" b="1" dirty="0">
              <a:solidFill>
                <a:srgbClr val="0055D4"/>
              </a:solidFill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Zespoły </a:t>
            </a:r>
            <a:r>
              <a:rPr lang="pl-PL" b="1" dirty="0" err="1">
                <a:solidFill>
                  <a:srgbClr val="0055D4"/>
                </a:solidFill>
              </a:rPr>
              <a:t>rS</a:t>
            </a:r>
            <a:r>
              <a:rPr lang="pl-PL" b="1" dirty="0">
                <a:solidFill>
                  <a:srgbClr val="0055D4"/>
                </a:solidFill>
              </a:rPr>
              <a:t> </a:t>
            </a:r>
            <a:r>
              <a:rPr lang="pl-PL" b="1" dirty="0"/>
              <a:t>w odprowadzeniach </a:t>
            </a:r>
            <a:r>
              <a:rPr lang="pl-PL" b="1" dirty="0">
                <a:solidFill>
                  <a:srgbClr val="0055D4"/>
                </a:solidFill>
              </a:rPr>
              <a:t>I </a:t>
            </a:r>
            <a:r>
              <a:rPr lang="pl-PL" b="1" dirty="0" err="1">
                <a:solidFill>
                  <a:srgbClr val="0055D4"/>
                </a:solidFill>
              </a:rPr>
              <a:t>i</a:t>
            </a:r>
            <a:r>
              <a:rPr lang="pl-PL" b="1" dirty="0">
                <a:solidFill>
                  <a:srgbClr val="0055D4"/>
                </a:solidFill>
              </a:rPr>
              <a:t> </a:t>
            </a:r>
            <a:r>
              <a:rPr lang="pl-PL" b="1" dirty="0" err="1">
                <a:solidFill>
                  <a:srgbClr val="0055D4"/>
                </a:solidFill>
              </a:rPr>
              <a:t>aVL</a:t>
            </a:r>
            <a:endParaRPr lang="pl-PL" b="1" dirty="0">
              <a:solidFill>
                <a:srgbClr val="0055D4"/>
              </a:solidFill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do szczytu załamka R w odprowadzeniu </a:t>
            </a:r>
            <a:r>
              <a:rPr lang="pl-PL" b="1" dirty="0" err="1">
                <a:solidFill>
                  <a:srgbClr val="0055D4"/>
                </a:solidFill>
              </a:rPr>
              <a:t>aVF</a:t>
            </a:r>
            <a:r>
              <a:rPr lang="pl-PL" b="1" dirty="0">
                <a:solidFill>
                  <a:srgbClr val="0055D4"/>
                </a:solidFill>
              </a:rPr>
              <a:t> &gt; 45 ms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trwania zespołu </a:t>
            </a:r>
            <a:r>
              <a:rPr lang="pl-PL" b="1" dirty="0">
                <a:solidFill>
                  <a:srgbClr val="0055D4"/>
                </a:solidFill>
              </a:rPr>
              <a:t>QRS &lt; 120 ms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Brak cech przerostu prawej komory</a:t>
            </a:r>
          </a:p>
        </p:txBody>
      </p:sp>
    </p:spTree>
    <p:extLst>
      <p:ext uri="{BB962C8B-B14F-4D97-AF65-F5344CB8AC3E}">
        <p14:creationId xmlns:p14="http://schemas.microsoft.com/office/powerpoint/2010/main" val="3925156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DB91EC1E-33FB-4D0E-B5E9-2506BAB32739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EAF75455-F831-472E-90EA-7667C58D0F0D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A45E3E4E-C336-4CD5-A2D8-F266AA7B288D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A9920C5-742A-4C6E-9B29-E89DF30950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F02B801-D615-46D3-B59C-517B50FA68A7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4AFAF6F-2A32-4784-BF68-BE08886CD1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ADD8E937-253F-499C-A590-712BD1ACF0CC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69977167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A02DC6D8-669F-419C-A02A-D57BC232F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68F7F670-A813-48B1-9E78-9BF3C68CA0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5182FD7-1863-4F11-9627-11D8B43A73AE}"/>
              </a:ext>
            </a:extLst>
          </p:cNvPr>
          <p:cNvSpPr txBox="1"/>
          <p:nvPr/>
        </p:nvSpPr>
        <p:spPr>
          <a:xfrm>
            <a:off x="413122" y="109986"/>
            <a:ext cx="649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TYLNEJ WIĄZKI LEWEJ ODNOGI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BE5D749-1D41-4E69-9BE2-08B22695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7" y="1261804"/>
            <a:ext cx="11725946" cy="52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57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E21D8F0E-0DAF-40FD-B246-8D63E6E32F6C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A564784D-B7B6-4B6D-8B3F-0A1F068FE07F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1559EB8-6C8E-4641-912E-7F2A6418B4B4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B178FFB-60FF-4911-949F-7FB70E20F4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5765665A-2FC9-46BB-A5D5-1316254C8143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83B2F2B1-8913-4A33-A535-131B8F58D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923E611E-244D-4FC3-BA52-982CECF702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32096B0F-E596-4F3D-8130-7141872901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68AC2F57-7FCB-41C2-A866-871713ED79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66C53F2-7756-4A8A-AF53-39DE7CA4E0A6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PRAWEJ ODNOGI PĘCZKA HISA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DF81DD8C-29F6-4708-9DB8-9788B97CC2DD}"/>
              </a:ext>
            </a:extLst>
          </p:cNvPr>
          <p:cNvSpPr txBox="1">
            <a:spLocks/>
          </p:cNvSpPr>
          <p:nvPr/>
        </p:nvSpPr>
        <p:spPr>
          <a:xfrm>
            <a:off x="308613" y="1492451"/>
            <a:ext cx="5509591" cy="4720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Pobudzenie jest przewodzone prawidłowo przez lewą odnogę do lewej komory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Pobudzenie części przegrody międzykomorowej i prawej komory następuje z opóźnieniem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Powolne rozprzestrzenianie się pobudzenia wydłuża czas depolaryzacji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Najczęstsze przyczyny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choroba niedokrwienna serca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zapalenie mięśnia serca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przerost prawej komory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ostre serce płucne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800" b="1" dirty="0"/>
              <a:t>wrodzone wady serca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C062BFB-F4B7-4C8F-9BE6-099A96AAA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6625589" y="1095026"/>
            <a:ext cx="4947224" cy="51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61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45" y="1491461"/>
            <a:ext cx="6339516" cy="493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544" y="2249238"/>
            <a:ext cx="5378211" cy="341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E21D8F0E-0DAF-40FD-B246-8D63E6E32F6C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A564784D-B7B6-4B6D-8B3F-0A1F068FE07F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1559EB8-6C8E-4641-912E-7F2A6418B4B4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CB178FFB-60FF-4911-949F-7FB70E20F4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5765665A-2FC9-46BB-A5D5-1316254C8143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83B2F2B1-8913-4A33-A535-131B8F58D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923E611E-244D-4FC3-BA52-982CECF702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32096B0F-E596-4F3D-8130-7141872901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68AC2F57-7FCB-41C2-A866-871713ED79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66C53F2-7756-4A8A-AF53-39DE7CA4E0A6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PRAWEJ ODNOGI PĘCZKA HISA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INDOWS\Pulpit\Nowy\76-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6396" y="1434388"/>
            <a:ext cx="2821322" cy="467511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5" name="Picture 3" descr="C:\WINDOWS\Pulpit\Nowy\76-e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7718" y="1483359"/>
            <a:ext cx="2834223" cy="467511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22B066A4-C0D7-4730-AAA0-B6DA19EAB9C3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6F22DFB1-C327-4A77-919D-922DBB11C978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E8936E6B-10EE-4ED1-B573-78E616997C1D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D3A32086-8EB3-48B3-8982-20F8A1F7A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BB0C82FC-0651-461E-A8FC-A03DF8C05D0B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D15BC789-54C4-410C-B55E-D3D30764A7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383B6CCB-BF2D-4B59-A1A2-3B7DA3002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71A13F09-1E91-4FAB-94F9-382FE1EF8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95966FEE-4248-42C6-BD67-BC5EE5FDA9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4D3E53C-2AA7-4294-AF72-79ABBE394DFA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PRAWEJ ODNOGI PĘCZKA HISA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0A57910-7EF5-47F1-8B6E-37F576DE0C37}"/>
              </a:ext>
            </a:extLst>
          </p:cNvPr>
          <p:cNvSpPr/>
          <p:nvPr/>
        </p:nvSpPr>
        <p:spPr>
          <a:xfrm>
            <a:off x="308613" y="1291461"/>
            <a:ext cx="5606993" cy="4666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/>
              <a:t>Kryteria rozpoznawcze</a:t>
            </a:r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trwania zespołu </a:t>
            </a:r>
            <a:r>
              <a:rPr lang="pl-PL" b="1" dirty="0">
                <a:solidFill>
                  <a:srgbClr val="0055D4"/>
                </a:solidFill>
              </a:rPr>
              <a:t>QRS</a:t>
            </a:r>
            <a:r>
              <a:rPr lang="pl-PL" b="1" dirty="0"/>
              <a:t> </a:t>
            </a:r>
            <a:r>
              <a:rPr lang="pl-PL" b="1" dirty="0">
                <a:solidFill>
                  <a:srgbClr val="0055D4"/>
                </a:solidFill>
              </a:rPr>
              <a:t>≥ 120 ms</a:t>
            </a:r>
            <a:endParaRPr lang="pl-PL" b="1" dirty="0"/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55D4"/>
                </a:solidFill>
              </a:rPr>
              <a:t>Załamek S</a:t>
            </a:r>
            <a:r>
              <a:rPr lang="pl-PL" b="1" dirty="0"/>
              <a:t> szerszy od R i/lub </a:t>
            </a:r>
            <a:r>
              <a:rPr lang="pl-PL" b="1" dirty="0">
                <a:solidFill>
                  <a:srgbClr val="0055D4"/>
                </a:solidFill>
              </a:rPr>
              <a:t>&gt; 40 ms</a:t>
            </a:r>
            <a:r>
              <a:rPr lang="pl-PL" b="1" dirty="0"/>
              <a:t> w odprowadzeniach </a:t>
            </a:r>
            <a:r>
              <a:rPr lang="pl-PL" b="1" dirty="0">
                <a:solidFill>
                  <a:srgbClr val="0055D4"/>
                </a:solidFill>
              </a:rPr>
              <a:t>I </a:t>
            </a:r>
            <a:r>
              <a:rPr lang="pl-PL" b="1" dirty="0" err="1">
                <a:solidFill>
                  <a:srgbClr val="0055D4"/>
                </a:solidFill>
              </a:rPr>
              <a:t>i</a:t>
            </a:r>
            <a:r>
              <a:rPr lang="pl-PL" b="1" dirty="0">
                <a:solidFill>
                  <a:srgbClr val="0055D4"/>
                </a:solidFill>
              </a:rPr>
              <a:t> V6 </a:t>
            </a:r>
            <a:r>
              <a:rPr lang="pl-PL" b="1" dirty="0"/>
              <a:t>(</a:t>
            </a:r>
            <a:r>
              <a:rPr lang="pl-PL" b="1" dirty="0">
                <a:solidFill>
                  <a:srgbClr val="0055D4"/>
                </a:solidFill>
              </a:rPr>
              <a:t>łopatowate S</a:t>
            </a:r>
            <a:r>
              <a:rPr lang="pl-PL" b="1" dirty="0"/>
              <a:t>)</a:t>
            </a:r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Zespół </a:t>
            </a:r>
            <a:r>
              <a:rPr lang="pl-PL" b="1" dirty="0">
                <a:solidFill>
                  <a:srgbClr val="0055D4"/>
                </a:solidFill>
              </a:rPr>
              <a:t>QRS </a:t>
            </a:r>
            <a:r>
              <a:rPr lang="pl-PL" b="1" dirty="0"/>
              <a:t>o morfologii </a:t>
            </a:r>
            <a:r>
              <a:rPr lang="pl-PL" b="1" dirty="0" err="1">
                <a:solidFill>
                  <a:srgbClr val="0055D4"/>
                </a:solidFill>
              </a:rPr>
              <a:t>rsr</a:t>
            </a:r>
            <a:r>
              <a:rPr lang="pl-PL" b="1" dirty="0">
                <a:solidFill>
                  <a:srgbClr val="0055D4"/>
                </a:solidFill>
              </a:rPr>
              <a:t>‘, </a:t>
            </a:r>
            <a:r>
              <a:rPr lang="pl-PL" b="1" dirty="0" err="1">
                <a:solidFill>
                  <a:srgbClr val="0055D4"/>
                </a:solidFill>
              </a:rPr>
              <a:t>rsR</a:t>
            </a:r>
            <a:r>
              <a:rPr lang="pl-PL" b="1" dirty="0">
                <a:solidFill>
                  <a:srgbClr val="0055D4"/>
                </a:solidFill>
              </a:rPr>
              <a:t>‘, </a:t>
            </a:r>
            <a:r>
              <a:rPr lang="pl-PL" b="1" dirty="0" err="1">
                <a:solidFill>
                  <a:srgbClr val="0055D4"/>
                </a:solidFill>
              </a:rPr>
              <a:t>rSR</a:t>
            </a:r>
            <a:r>
              <a:rPr lang="pl-PL" b="1" dirty="0">
                <a:solidFill>
                  <a:srgbClr val="0055D4"/>
                </a:solidFill>
              </a:rPr>
              <a:t>‘ </a:t>
            </a:r>
            <a:r>
              <a:rPr lang="pl-PL" b="1" dirty="0"/>
              <a:t>(r‘ lub R‘ szersze niż r) lub szeroki, często zazębiony załamek R w odprowadzeniach </a:t>
            </a:r>
            <a:r>
              <a:rPr lang="pl-PL" b="1" dirty="0">
                <a:solidFill>
                  <a:srgbClr val="0055D4"/>
                </a:solidFill>
              </a:rPr>
              <a:t>V1</a:t>
            </a:r>
            <a:r>
              <a:rPr lang="pl-PL" b="1" dirty="0"/>
              <a:t> </a:t>
            </a:r>
            <a:r>
              <a:rPr lang="pl-PL" b="1" dirty="0">
                <a:solidFill>
                  <a:srgbClr val="0055D4"/>
                </a:solidFill>
              </a:rPr>
              <a:t>i/lub V2</a:t>
            </a:r>
            <a:r>
              <a:rPr lang="pl-PL" b="1" dirty="0"/>
              <a:t> (</a:t>
            </a:r>
            <a:r>
              <a:rPr lang="pl-PL" b="1" dirty="0">
                <a:solidFill>
                  <a:srgbClr val="0055D4"/>
                </a:solidFill>
              </a:rPr>
              <a:t>królicze uszy</a:t>
            </a:r>
            <a:r>
              <a:rPr lang="pl-PL" b="1" dirty="0"/>
              <a:t>)</a:t>
            </a:r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do szczytu załamka R w </a:t>
            </a:r>
            <a:r>
              <a:rPr lang="pl-PL" b="1" dirty="0">
                <a:solidFill>
                  <a:srgbClr val="0055D4"/>
                </a:solidFill>
              </a:rPr>
              <a:t>V1 &gt; 50 ms</a:t>
            </a:r>
            <a:endParaRPr lang="pl-PL" b="1" dirty="0"/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Wtórne zmiany ST–T (obniżenie ST skośne w dół i ujemne lub ujemno-dodatnie załamki T) w odprowadzeniach V1–V2 i ewentualnie V3</a:t>
            </a:r>
          </a:p>
        </p:txBody>
      </p:sp>
    </p:spTree>
    <p:extLst>
      <p:ext uri="{BB962C8B-B14F-4D97-AF65-F5344CB8AC3E}">
        <p14:creationId xmlns:p14="http://schemas.microsoft.com/office/powerpoint/2010/main" val="3877783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29981" y="1520825"/>
            <a:ext cx="5705411" cy="4124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140000"/>
            </a:pPr>
            <a:r>
              <a:rPr lang="pl-PL" sz="2000" b="1" dirty="0"/>
              <a:t>Utrudnienie lub zablokowanie przewodzenia z przedsionków do komór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2000" b="1" dirty="0"/>
              <a:t>Blok przedsionkowo-komorowy I stopnia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2000" b="1" dirty="0"/>
              <a:t>Blok przedsionkowo-komorowy II stopnia</a:t>
            </a:r>
          </a:p>
          <a:p>
            <a:pPr lvl="1">
              <a:lnSpc>
                <a:spcPct val="150000"/>
              </a:lnSpc>
              <a:buSzPct val="140000"/>
            </a:pPr>
            <a:r>
              <a:rPr lang="pl-PL" sz="1600" b="1" dirty="0"/>
              <a:t>Blok typu </a:t>
            </a:r>
            <a:r>
              <a:rPr lang="pl-PL" sz="1600" b="1" dirty="0" err="1"/>
              <a:t>Mobitz</a:t>
            </a:r>
            <a:r>
              <a:rPr lang="pl-PL" sz="1600" b="1" dirty="0"/>
              <a:t> I (</a:t>
            </a:r>
            <a:r>
              <a:rPr lang="pl-PL" sz="1600" b="1" dirty="0" err="1"/>
              <a:t>periodyka</a:t>
            </a:r>
            <a:r>
              <a:rPr lang="pl-PL" sz="1600" b="1" dirty="0"/>
              <a:t> </a:t>
            </a:r>
            <a:r>
              <a:rPr lang="pl-PL" sz="1600" b="1" dirty="0" err="1"/>
              <a:t>Wenckebacha</a:t>
            </a:r>
            <a:r>
              <a:rPr lang="pl-PL" sz="1600" b="1" dirty="0"/>
              <a:t>)</a:t>
            </a:r>
          </a:p>
          <a:p>
            <a:pPr lvl="1">
              <a:lnSpc>
                <a:spcPct val="150000"/>
              </a:lnSpc>
              <a:buSzPct val="140000"/>
            </a:pPr>
            <a:r>
              <a:rPr lang="pl-PL" sz="1600" b="1" dirty="0"/>
              <a:t>Blok typu </a:t>
            </a:r>
            <a:r>
              <a:rPr lang="pl-PL" sz="1600" b="1" dirty="0" err="1"/>
              <a:t>Mobitz</a:t>
            </a:r>
            <a:r>
              <a:rPr lang="pl-PL" sz="1600" b="1" dirty="0"/>
              <a:t> II</a:t>
            </a:r>
          </a:p>
          <a:p>
            <a:pPr lvl="1">
              <a:lnSpc>
                <a:spcPct val="150000"/>
              </a:lnSpc>
              <a:buSzPct val="140000"/>
            </a:pPr>
            <a:r>
              <a:rPr lang="pl-PL" sz="1600" b="1" dirty="0"/>
              <a:t>Blok 2:1</a:t>
            </a:r>
          </a:p>
          <a:p>
            <a:pPr>
              <a:lnSpc>
                <a:spcPct val="150000"/>
              </a:lnSpc>
              <a:buSzPct val="140000"/>
            </a:pPr>
            <a:r>
              <a:rPr lang="pl-PL" sz="2000" b="1" dirty="0"/>
              <a:t>Blok przedsionkowo-komorowy III stopnia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5B40C24-DEDE-4CEE-8096-5805FFD27346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8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D248EFA-546B-4675-8F5C-0990286B03AF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B96D390-DCC6-43EE-A357-ED2BD2004ED6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CB5A619C-2B24-4E90-849C-8B98B25C3F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4A3E2848-0D87-497C-9240-9B6B47B4CBC7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05115698-1562-4659-A8C6-538DC45F3E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74B4915E-8913-4634-ABB8-883775203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6" cy="1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873422E8-4250-4C9A-896C-EE23CF401F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4A082C0E-54B6-4A6D-8E23-88076B8E0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F7D6C3D-B2BF-4A8A-8E3A-1B0030F5EF80}"/>
              </a:ext>
            </a:extLst>
          </p:cNvPr>
          <p:cNvSpPr txBox="1"/>
          <p:nvPr/>
        </p:nvSpPr>
        <p:spPr>
          <a:xfrm>
            <a:off x="413122" y="109986"/>
            <a:ext cx="624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</a:t>
            </a:r>
          </a:p>
        </p:txBody>
      </p:sp>
      <p:pic>
        <p:nvPicPr>
          <p:cNvPr id="2052" name="Picture 4" descr="Image result for atrioventricular block">
            <a:extLst>
              <a:ext uri="{FF2B5EF4-FFF2-40B4-BE49-F238E27FC236}">
                <a16:creationId xmlns:a16="http://schemas.microsoft.com/office/drawing/2014/main" id="{5D5AE06E-99A4-4C6D-A0FC-545D02D3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12" y="1520825"/>
            <a:ext cx="6037500" cy="42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4453" y="371596"/>
            <a:ext cx="49244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0167" y="3429000"/>
            <a:ext cx="4648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633" y="1850852"/>
            <a:ext cx="5866123" cy="348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953439CE-0684-49B0-A0F8-01D3DB3D6297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202112FB-86C0-421B-A54F-503DD5C2738B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4FA18EAC-351B-48F2-A9FE-86B8EDD73E45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03F5B620-0AC3-4ECE-A03B-36137450DC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ABD2667E-3BA0-4B38-A18E-77122559E9F0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C4676326-50BA-423D-B8D7-12426761AE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2A22CD46-84FA-457C-B3C8-13EDBA19E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1BFE5E2D-F2CC-4E9F-A58C-4C9F3F0DD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49AECB69-9285-46DF-B9DC-1A8FBB723D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69364E6-508B-405E-8E88-DB511865CD82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PRAWEJ ODNOGI PĘCZKA HISA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035CD72-8EE5-4F16-8E20-E81421F8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2" y="1652535"/>
            <a:ext cx="11045835" cy="41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836F948B-5221-4429-ADF1-B9B54175B8E1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EDADB9E3-9235-42F2-9A89-925B1ACE2849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886C76C3-98D3-402C-B13C-7AE3C9C83ACC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450F6A14-D629-44F0-974C-B2BBD25C42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926EA6E7-FD9B-428C-9A2B-E76754B4F31A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78FEEF4-4B10-4B02-8DF4-CC3BC83A12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DCAE1429-C4DB-4C75-875B-97800023E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68FAB997-298A-44E7-AEC6-0313D072C1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907D7A13-C5D8-46F1-8DC0-AEEA9AC4F1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B35C34A-A7A0-4B29-A214-1573689FBFB8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PRAWEJ ODNOGI PĘCZKA HISA</a:t>
            </a:r>
          </a:p>
        </p:txBody>
      </p:sp>
    </p:spTree>
    <p:extLst>
      <p:ext uri="{BB962C8B-B14F-4D97-AF65-F5344CB8AC3E}">
        <p14:creationId xmlns:p14="http://schemas.microsoft.com/office/powerpoint/2010/main" val="2318405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836F948B-5221-4429-ADF1-B9B54175B8E1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EDADB9E3-9235-42F2-9A89-925B1ACE2849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886C76C3-98D3-402C-B13C-7AE3C9C83ACC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450F6A14-D629-44F0-974C-B2BBD25C42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926EA6E7-FD9B-428C-9A2B-E76754B4F31A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78FEEF4-4B10-4B02-8DF4-CC3BC83A12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DCAE1429-C4DB-4C75-875B-97800023E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68FAB997-298A-44E7-AEC6-0313D072C1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907D7A13-C5D8-46F1-8DC0-AEEA9AC4F1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B35C34A-A7A0-4B29-A214-1573689FBFB8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PRAWEJ ODNOGI PĘCZKA HISA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D13A641-8F4C-46FA-8FCE-1CDB924FB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7" y="1203269"/>
            <a:ext cx="10983486" cy="53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9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9221542-E3CF-46A9-8609-524A726F1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72" y="1210091"/>
            <a:ext cx="9890056" cy="5178599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8F894BE4-870C-4997-B8AE-1F907E0744FB}"/>
              </a:ext>
            </a:extLst>
          </p:cNvPr>
          <p:cNvGrpSpPr/>
          <p:nvPr/>
        </p:nvGrpSpPr>
        <p:grpSpPr>
          <a:xfrm>
            <a:off x="83124" y="102613"/>
            <a:ext cx="6012876" cy="968135"/>
            <a:chOff x="2480708" y="1075883"/>
            <a:chExt cx="73708089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7AC4E890-2CDF-42DC-8E65-4078D1BF83D3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D70D1E3C-01AF-44DD-9C56-04F57169CE80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555CEA70-3967-447F-BF7D-F9CCED3A82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60D67764-EE46-4E7D-A4DD-31F0FC8284FA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C435ABC1-681B-4AB0-9D76-65E7E6227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EEF224A1-853B-405F-9EF3-838DAA520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69977168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34A647BC-5615-4111-B063-011BAA107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182B9B04-D255-4682-BF77-2226A7545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DA0C162-3997-4303-A5E9-56124F947EB1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PRAWEJ ODNOGI PĘCZKA HISA</a:t>
            </a:r>
          </a:p>
        </p:txBody>
      </p:sp>
    </p:spTree>
    <p:extLst>
      <p:ext uri="{BB962C8B-B14F-4D97-AF65-F5344CB8AC3E}">
        <p14:creationId xmlns:p14="http://schemas.microsoft.com/office/powerpoint/2010/main" val="1338677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5F949709-6938-4713-8C4C-1CAF03AE2708}"/>
              </a:ext>
            </a:extLst>
          </p:cNvPr>
          <p:cNvGrpSpPr/>
          <p:nvPr/>
        </p:nvGrpSpPr>
        <p:grpSpPr>
          <a:xfrm>
            <a:off x="83124" y="102613"/>
            <a:ext cx="3315711" cy="968135"/>
            <a:chOff x="2480708" y="1075883"/>
            <a:chExt cx="40645229" cy="4657724"/>
          </a:xfrm>
          <a:noFill/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169165F7-E5D8-4338-BFA9-A426476D0B97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1B6DDE4-49C9-407C-A656-6A9D8BD74860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42AC7337-489A-4308-85CC-C4124D11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65C55467-479D-435B-8CC8-FC0ACC2A590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7967BB4A-C04C-43FE-9A5D-4DBF589E95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894105BF-E129-40AA-9D17-ED32DD1B06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61944"/>
              <a:ext cx="36914307" cy="1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913CBF40-CA17-4ABF-9D20-9B9421BA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16307C8F-5444-4E68-9182-70382C5C65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42BA35C-A539-4FD1-ABDC-AF89EA6E91EB}"/>
              </a:ext>
            </a:extLst>
          </p:cNvPr>
          <p:cNvSpPr txBox="1"/>
          <p:nvPr/>
        </p:nvSpPr>
        <p:spPr>
          <a:xfrm>
            <a:off x="413122" y="109986"/>
            <a:ext cx="3433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NIEZUPEŁNY RBBB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CED17233-4E36-4498-B0C9-855957C6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347" y="1118088"/>
            <a:ext cx="6094861" cy="4621824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76A4D0E2-0B41-4122-AC90-1D8910F57A89}"/>
              </a:ext>
            </a:extLst>
          </p:cNvPr>
          <p:cNvSpPr/>
          <p:nvPr/>
        </p:nvSpPr>
        <p:spPr>
          <a:xfrm>
            <a:off x="262380" y="1744693"/>
            <a:ext cx="5038490" cy="300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/>
              <a:t>Kryteria rozpoznawcze</a:t>
            </a:r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trwania zespołu </a:t>
            </a:r>
            <a:r>
              <a:rPr lang="pl-PL" b="1" dirty="0">
                <a:solidFill>
                  <a:srgbClr val="0055D4"/>
                </a:solidFill>
              </a:rPr>
              <a:t>QRS ≥ 110 ms i &lt; 120 ms</a:t>
            </a:r>
            <a:endParaRPr lang="pl-PL" b="1" dirty="0"/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55D4"/>
                </a:solidFill>
              </a:rPr>
              <a:t>Morfologia</a:t>
            </a:r>
            <a:r>
              <a:rPr lang="pl-PL" b="1" dirty="0"/>
              <a:t> zespołu QRS w odprowadzeniach I, V1, V2, V6 </a:t>
            </a:r>
            <a:r>
              <a:rPr lang="pl-PL" b="1" dirty="0">
                <a:solidFill>
                  <a:srgbClr val="0055D4"/>
                </a:solidFill>
              </a:rPr>
              <a:t>taka jak w bloku prawej odnogi</a:t>
            </a:r>
            <a:r>
              <a:rPr lang="pl-PL" b="1" dirty="0"/>
              <a:t> pęczka </a:t>
            </a:r>
            <a:r>
              <a:rPr lang="pl-PL" b="1" dirty="0" err="1"/>
              <a:t>Hisa</a:t>
            </a:r>
            <a:endParaRPr lang="pl-PL" b="1" dirty="0"/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b="1" dirty="0"/>
              <a:t>Czas do szczytu załamka R w V1 i/lub V2 </a:t>
            </a:r>
            <a:r>
              <a:rPr lang="pl-PL" b="1" dirty="0">
                <a:solidFill>
                  <a:srgbClr val="0055D4"/>
                </a:solidFill>
              </a:rPr>
              <a:t>&gt; 50 ms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34750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3D088EBB-D05D-4D9F-AFB7-288B84314AAA}"/>
              </a:ext>
            </a:extLst>
          </p:cNvPr>
          <p:cNvGrpSpPr/>
          <p:nvPr/>
        </p:nvGrpSpPr>
        <p:grpSpPr>
          <a:xfrm>
            <a:off x="83124" y="102613"/>
            <a:ext cx="2741963" cy="968135"/>
            <a:chOff x="2480708" y="1075883"/>
            <a:chExt cx="33612011" cy="4657724"/>
          </a:xfrm>
          <a:noFill/>
        </p:grpSpPr>
        <p:sp>
          <p:nvSpPr>
            <p:cNvPr id="5" name="Dowolny kształt: kształt 4">
              <a:extLst>
                <a:ext uri="{FF2B5EF4-FFF2-40B4-BE49-F238E27FC236}">
                  <a16:creationId xmlns:a16="http://schemas.microsoft.com/office/drawing/2014/main" id="{78AE437A-4FC8-44D8-B748-37C93583CA8D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243C5660-2BC3-4949-BCA8-4239BA22418A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CA6F73D-050E-4FEA-8C24-E7C6C291D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B4E4655-65A7-4A0D-A0A0-556A302901D3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AD84FF7C-4A8A-430F-B0E7-E0D31EBFB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4056923B-4049-40A7-A44A-FAC5F198EA8D}"/>
                </a:ext>
              </a:extLst>
            </p:cNvPr>
            <p:cNvCxnSpPr>
              <a:cxnSpLocks/>
            </p:cNvCxnSpPr>
            <p:nvPr/>
          </p:nvCxnSpPr>
          <p:spPr>
            <a:xfrm>
              <a:off x="6211630" y="3861954"/>
              <a:ext cx="29881089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6D0041BB-4E06-4432-B831-4783B101BC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E4314475-0AB6-41D8-8A1D-A2707C84D5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575C6E0-2B76-4695-8DAE-DAC0B234D280}"/>
              </a:ext>
            </a:extLst>
          </p:cNvPr>
          <p:cNvSpPr txBox="1"/>
          <p:nvPr/>
        </p:nvSpPr>
        <p:spPr>
          <a:xfrm>
            <a:off x="413122" y="109986"/>
            <a:ext cx="574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BIBLIOGRAFIA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D90C382-85E2-4DD6-8421-C00FB604620B}"/>
              </a:ext>
            </a:extLst>
          </p:cNvPr>
          <p:cNvSpPr txBox="1"/>
          <p:nvPr/>
        </p:nvSpPr>
        <p:spPr>
          <a:xfrm>
            <a:off x="329981" y="1167499"/>
            <a:ext cx="11652753" cy="227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1600" b="1" dirty="0"/>
              <a:t>N. </a:t>
            </a:r>
            <a:r>
              <a:rPr lang="pl-PL" sz="1600" b="1" dirty="0" err="1"/>
              <a:t>Holtz</a:t>
            </a:r>
            <a:r>
              <a:rPr lang="pl-PL" sz="1600" b="1" dirty="0"/>
              <a:t>, T. Garcia, </a:t>
            </a:r>
            <a:r>
              <a:rPr lang="pl-PL" sz="1600" b="1" dirty="0">
                <a:solidFill>
                  <a:srgbClr val="0058DB"/>
                </a:solidFill>
              </a:rPr>
              <a:t>EKG — sztuka interpretacji</a:t>
            </a:r>
            <a:r>
              <a:rPr lang="pl-PL" sz="1600" b="1" dirty="0"/>
              <a:t>, Warszawa 2012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1600" b="1" dirty="0"/>
              <a:t>R. Baranowski, D. Wojciechowski, M. Maciejewska, </a:t>
            </a:r>
            <a:r>
              <a:rPr lang="pl-PL" sz="1600" b="1" dirty="0">
                <a:solidFill>
                  <a:srgbClr val="0058DB"/>
                </a:solidFill>
              </a:rPr>
              <a:t>Zalecenia dotyczące stosowania </a:t>
            </a:r>
            <a:r>
              <a:rPr lang="pl-PL" sz="1600" b="1" dirty="0" err="1">
                <a:solidFill>
                  <a:srgbClr val="0058DB"/>
                </a:solidFill>
              </a:rPr>
              <a:t>rozpoznań</a:t>
            </a:r>
            <a:r>
              <a:rPr lang="pl-PL" sz="1600" b="1" dirty="0">
                <a:solidFill>
                  <a:srgbClr val="0058DB"/>
                </a:solidFill>
              </a:rPr>
              <a:t> elektrokardiograficznych</a:t>
            </a:r>
            <a:r>
              <a:rPr lang="pl-PL" sz="1600" b="1" dirty="0"/>
              <a:t>, PTK 2010</a:t>
            </a:r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1600" b="1" dirty="0"/>
              <a:t>A. Dąbrowski, </a:t>
            </a:r>
            <a:r>
              <a:rPr lang="pl-PL" sz="1600" b="1" dirty="0">
                <a:solidFill>
                  <a:srgbClr val="0058DB"/>
                </a:solidFill>
              </a:rPr>
              <a:t>Weekendowy kurs EKG</a:t>
            </a:r>
            <a:r>
              <a:rPr lang="pl-PL" sz="1600" b="1" dirty="0"/>
              <a:t>, mp.pl</a:t>
            </a:r>
          </a:p>
          <a:p>
            <a:pPr lvl="1">
              <a:lnSpc>
                <a:spcPct val="150000"/>
              </a:lnSpc>
              <a:buSzPct val="140000"/>
            </a:pPr>
            <a:r>
              <a:rPr lang="pl-PL" sz="1600" b="1" dirty="0">
                <a:hlinkClick r:id="rId2"/>
              </a:rPr>
              <a:t>https://www.mp.pl/ekg/kurs-ekg.html</a:t>
            </a:r>
            <a:endParaRPr lang="pl-PL" sz="1600" b="1" dirty="0"/>
          </a:p>
          <a:p>
            <a:pPr marL="285750" indent="-28575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1600" b="1" dirty="0"/>
              <a:t>M. Waligóra, G. Kopeć, </a:t>
            </a:r>
            <a:r>
              <a:rPr lang="pl-PL" sz="1600" b="1" dirty="0">
                <a:solidFill>
                  <a:srgbClr val="0058DB"/>
                </a:solidFill>
              </a:rPr>
              <a:t>Proste sposoby na wyznaczanie osi elektrycznej serca</a:t>
            </a:r>
            <a:r>
              <a:rPr lang="pl-PL" sz="1600" b="1" dirty="0"/>
              <a:t>, mp.pl</a:t>
            </a:r>
          </a:p>
          <a:p>
            <a:pPr lvl="1">
              <a:lnSpc>
                <a:spcPct val="150000"/>
              </a:lnSpc>
              <a:buSzPct val="140000"/>
            </a:pPr>
            <a:r>
              <a:rPr lang="pl-PL" sz="1600" b="1" dirty="0">
                <a:hlinkClick r:id="rId3"/>
              </a:rPr>
              <a:t>https://kardiologia.mp.pl/ekg/podstawy/98863,proste-sposoby-na-wyznaczanie-osi-elektrycznej-serca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31120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85D429DB-CD31-4EFE-9EE6-DFAACE976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6840122" y="912362"/>
            <a:ext cx="4094463" cy="473503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F27974-04D3-4373-A2B1-A19684E77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81" y="1386956"/>
            <a:ext cx="52578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40000"/>
            </a:pPr>
            <a:r>
              <a:rPr lang="pl-PL" sz="1800" b="1" dirty="0">
                <a:solidFill>
                  <a:srgbClr val="0055D4"/>
                </a:solidFill>
              </a:rPr>
              <a:t>Wydłużony odstęp PQ</a:t>
            </a:r>
            <a:r>
              <a:rPr lang="pl-PL" sz="1800" b="1" dirty="0"/>
              <a:t> (</a:t>
            </a:r>
            <a:r>
              <a:rPr lang="pl-PL" sz="1800" b="1" dirty="0">
                <a:solidFill>
                  <a:srgbClr val="0055D4"/>
                </a:solidFill>
              </a:rPr>
              <a:t>&gt;200 ms</a:t>
            </a:r>
            <a:r>
              <a:rPr lang="pl-PL" sz="1800" b="1" dirty="0"/>
              <a:t>) – wydłuża się przewodzenie między przedsionkami a mięśniem komór</a:t>
            </a:r>
          </a:p>
          <a:p>
            <a:pPr>
              <a:lnSpc>
                <a:spcPct val="100000"/>
              </a:lnSpc>
              <a:buSzPct val="140000"/>
            </a:pPr>
            <a:r>
              <a:rPr lang="pl-PL" sz="1800" b="1" dirty="0"/>
              <a:t>Może być spowodowany niedokrwieniem serca, zatruciem </a:t>
            </a:r>
            <a:r>
              <a:rPr lang="pl-PL" sz="1800" b="1" dirty="0" err="1"/>
              <a:t>digoksyną</a:t>
            </a:r>
            <a:r>
              <a:rPr lang="pl-PL" sz="1800" b="1" dirty="0"/>
              <a:t>, reumatyczną chorobą serca, zaburzeniami elektrolitowymi</a:t>
            </a:r>
          </a:p>
          <a:p>
            <a:pPr>
              <a:lnSpc>
                <a:spcPct val="100000"/>
              </a:lnSpc>
              <a:buSzPct val="140000"/>
            </a:pPr>
            <a:r>
              <a:rPr lang="pl-PL" sz="1800" b="1" dirty="0">
                <a:solidFill>
                  <a:srgbClr val="0055D4"/>
                </a:solidFill>
              </a:rPr>
              <a:t>Wszystkie pobudzenia powstające w przedsionkach są przewodzone</a:t>
            </a:r>
            <a:r>
              <a:rPr lang="pl-PL" sz="1800" b="1" dirty="0"/>
              <a:t> do komór</a:t>
            </a:r>
          </a:p>
          <a:p>
            <a:pPr>
              <a:lnSpc>
                <a:spcPct val="100000"/>
              </a:lnSpc>
              <a:buSzPct val="140000"/>
            </a:pPr>
            <a:r>
              <a:rPr lang="pl-PL" sz="1800" b="1" dirty="0"/>
              <a:t>Załamek P może nakładać się na załamek T</a:t>
            </a:r>
          </a:p>
          <a:p>
            <a:pPr>
              <a:lnSpc>
                <a:spcPct val="100000"/>
              </a:lnSpc>
              <a:buSzPct val="140000"/>
            </a:pPr>
            <a:r>
              <a:rPr lang="pl-PL" sz="1800" b="1" dirty="0"/>
              <a:t>Bywa obserwowane u pacjentów, u których rytmem prowadzącym jest częstoskurcz przedsionkowy</a:t>
            </a:r>
          </a:p>
        </p:txBody>
      </p:sp>
      <p:pic>
        <p:nvPicPr>
          <p:cNvPr id="4" name="Picture 2" descr="D:\Desktop\016_9782 (1) - Kopia.jpg">
            <a:extLst>
              <a:ext uri="{FF2B5EF4-FFF2-40B4-BE49-F238E27FC236}">
                <a16:creationId xmlns:a16="http://schemas.microsoft.com/office/drawing/2014/main" id="{C597D33A-8BD0-4D1D-A4F7-2C51C521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624" y="5579908"/>
            <a:ext cx="10180752" cy="986544"/>
          </a:xfrm>
          <a:prstGeom prst="rect">
            <a:avLst/>
          </a:prstGeom>
          <a:noFill/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940DD4E3-AB86-4FE2-A145-B78CD260DA63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0DA3B984-3109-41F8-8DEC-F83808EEE99A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84A4086A-71BC-45E8-9C0D-9E946072E827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95AB052C-D95F-4BD6-87C9-79DA6101F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FD1720E3-78B6-4F80-BE8E-37339853CF85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BFF8D8FA-30C2-4C1F-9AFE-3308B4C043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1F8B8841-74D8-425E-AAB2-18429DE67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54E22E87-1D7D-4F6D-BC6B-EA83D0A76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2874EA7B-E21C-4C6F-ADAF-883660D602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7BBC3F0-A9CF-4CB9-B776-32AF3EC0D7FB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 STOPNIA</a:t>
            </a:r>
          </a:p>
        </p:txBody>
      </p:sp>
    </p:spTree>
    <p:extLst>
      <p:ext uri="{BB962C8B-B14F-4D97-AF65-F5344CB8AC3E}">
        <p14:creationId xmlns:p14="http://schemas.microsoft.com/office/powerpoint/2010/main" val="3152289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446642" y="1825625"/>
            <a:ext cx="590715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E0A98907-B44F-4D47-B773-2AB4BBF1FCC4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A2A53C65-29C7-48F9-BBB1-4FF562C1517C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2458A9B-9238-475F-9FA0-830AF97BB18A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6EDBD604-EB2B-4A75-9035-27D165F622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3D8FA392-774E-4B98-A671-E917B8086127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8206AA4E-6382-423D-A649-4641B7A27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52758AAD-82C8-447A-8DF1-1CB68FB66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995D00E2-F8DD-4211-A852-2F8E961DA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A5284D1-5D16-4B15-B24C-FE8B0E084A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7B42CD2-88E0-4573-9822-0874CC2CD286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 STOPNIA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2398F89C-ADEE-4661-9BB7-C99AE96A7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948805"/>
            <a:ext cx="106108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04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sktop\blok pk 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247" y="1851796"/>
            <a:ext cx="11041505" cy="4002545"/>
          </a:xfrm>
          <a:prstGeom prst="rect">
            <a:avLst/>
          </a:prstGeom>
          <a:noFill/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E1FDA79E-B540-4D3E-B824-E6B253E13266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F9377AD0-42F4-4CE2-86ED-0DE361745199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BDB88659-DAE7-447B-8808-15695F69C815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07E18A06-95CD-40CA-A059-892DEB573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5439FC5-1920-470F-A97E-FFD35E26B4B3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48A8C22B-0DF6-479A-BFE1-25FAE73DE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962C1E3-B4E9-4DEB-ADCF-158CE33DA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95F1193B-EE37-4B1E-A316-468A306A9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EB1BB8B8-4BAE-4FA8-8359-7F2433E1C3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1C274CC-49DB-4ECA-90BC-952BA62A9EC9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 STOPNIA</a:t>
            </a:r>
          </a:p>
        </p:txBody>
      </p:sp>
    </p:spTree>
    <p:extLst>
      <p:ext uri="{BB962C8B-B14F-4D97-AF65-F5344CB8AC3E}">
        <p14:creationId xmlns:p14="http://schemas.microsoft.com/office/powerpoint/2010/main" val="288960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lum contrast="40000"/>
          </a:blip>
          <a:srcRect l="7982" t="7730" r="53270" b="63625"/>
          <a:stretch/>
        </p:blipFill>
        <p:spPr>
          <a:xfrm>
            <a:off x="6366670" y="1345220"/>
            <a:ext cx="4542815" cy="483174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29981" y="1661286"/>
            <a:ext cx="4900828" cy="327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2000" b="1" dirty="0"/>
              <a:t>Nie wszystkie pobudzenia przedsionków są przewodzone do komór </a:t>
            </a:r>
          </a:p>
          <a:p>
            <a:pPr>
              <a:lnSpc>
                <a:spcPct val="150000"/>
              </a:lnSpc>
              <a:buSzPct val="140000"/>
            </a:pPr>
            <a:endParaRPr lang="pl-PL" sz="2000" b="1" dirty="0"/>
          </a:p>
          <a:p>
            <a:pPr marL="342900" indent="-342900">
              <a:lnSpc>
                <a:spcPct val="150000"/>
              </a:lnSpc>
              <a:buSzPct val="140000"/>
              <a:buFont typeface="Arial" panose="020B0604020202020204" pitchFamily="34" charset="0"/>
              <a:buChar char="•"/>
            </a:pPr>
            <a:r>
              <a:rPr lang="pl-PL" sz="2000" b="1" dirty="0"/>
              <a:t>Stosunek liczby załamków P do liczby zespołów QRS zmienny, przy zachowanej zależności występowania zespołów QRS od załamków P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F5777238-3A4F-49EC-AA91-07959448C71F}"/>
              </a:ext>
            </a:extLst>
          </p:cNvPr>
          <p:cNvGrpSpPr/>
          <p:nvPr/>
        </p:nvGrpSpPr>
        <p:grpSpPr>
          <a:xfrm>
            <a:off x="83124" y="102613"/>
            <a:ext cx="7656146" cy="968135"/>
            <a:chOff x="2480708" y="1075883"/>
            <a:chExt cx="93851907" cy="4657724"/>
          </a:xfrm>
          <a:noFill/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4463022B-B37E-411C-99E6-9C07D21BC9EA}"/>
                </a:ext>
              </a:extLst>
            </p:cNvPr>
            <p:cNvSpPr/>
            <p:nvPr/>
          </p:nvSpPr>
          <p:spPr>
            <a:xfrm>
              <a:off x="3004583" y="3628582"/>
              <a:ext cx="959145" cy="233363"/>
            </a:xfrm>
            <a:custGeom>
              <a:avLst/>
              <a:gdLst>
                <a:gd name="connsiteX0" fmla="*/ 0 w 1552575"/>
                <a:gd name="connsiteY0" fmla="*/ 457208 h 466733"/>
                <a:gd name="connsiteX1" fmla="*/ 790575 w 1552575"/>
                <a:gd name="connsiteY1" fmla="*/ 8 h 466733"/>
                <a:gd name="connsiteX2" fmla="*/ 1552575 w 1552575"/>
                <a:gd name="connsiteY2" fmla="*/ 466733 h 4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75" h="466733">
                  <a:moveTo>
                    <a:pt x="0" y="457208"/>
                  </a:moveTo>
                  <a:cubicBezTo>
                    <a:pt x="265906" y="227814"/>
                    <a:pt x="531813" y="-1579"/>
                    <a:pt x="790575" y="8"/>
                  </a:cubicBezTo>
                  <a:cubicBezTo>
                    <a:pt x="1049337" y="1595"/>
                    <a:pt x="1300956" y="234164"/>
                    <a:pt x="1552575" y="466733"/>
                  </a:cubicBezTo>
                </a:path>
              </a:pathLst>
            </a:cu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3427B3BF-D288-413D-A201-3DA65A54E123}"/>
                </a:ext>
              </a:extLst>
            </p:cNvPr>
            <p:cNvCxnSpPr>
              <a:cxnSpLocks/>
            </p:cNvCxnSpPr>
            <p:nvPr/>
          </p:nvCxnSpPr>
          <p:spPr>
            <a:xfrm>
              <a:off x="4678104" y="3861945"/>
              <a:ext cx="304801" cy="1109665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1B4A2F1-CD8D-499B-8160-59FEB4CE2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2904" y="1075883"/>
              <a:ext cx="523875" cy="3895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ACBEC45A-95A1-464E-BDB4-4F4C492F9495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79" y="1075883"/>
              <a:ext cx="371475" cy="4657724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97B7BDA7-A471-476E-8E47-C779CA2519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254" y="3866707"/>
              <a:ext cx="333375" cy="186690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65DDB295-C5D5-4719-8ECB-DDBE422E1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630" y="3858697"/>
              <a:ext cx="90120985" cy="3267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C6681043-4BFE-4401-A59A-C2C6342B1A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3728" y="3861944"/>
              <a:ext cx="714374" cy="4769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FD4AE3F8-1F8D-4F43-A174-2729FC0846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708" y="3861944"/>
              <a:ext cx="523875" cy="0"/>
            </a:xfrm>
            <a:prstGeom prst="line">
              <a:avLst/>
            </a:prstGeom>
            <a:grpFill/>
            <a:ln w="28575" cap="rnd" cmpd="sng">
              <a:solidFill>
                <a:srgbClr val="FF0000"/>
              </a:solidFill>
              <a:prstDash val="solid"/>
              <a:rou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C8558D2-037B-495A-90EA-924F8B547037}"/>
              </a:ext>
            </a:extLst>
          </p:cNvPr>
          <p:cNvSpPr txBox="1"/>
          <p:nvPr/>
        </p:nvSpPr>
        <p:spPr>
          <a:xfrm>
            <a:off x="413122" y="109986"/>
            <a:ext cx="749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55D4"/>
                </a:solidFill>
              </a:rPr>
              <a:t>BLOK PRZEDSIONKOWO-KOMOROWY II STOPNIA</a:t>
            </a:r>
          </a:p>
        </p:txBody>
      </p:sp>
    </p:spTree>
    <p:extLst>
      <p:ext uri="{BB962C8B-B14F-4D97-AF65-F5344CB8AC3E}">
        <p14:creationId xmlns:p14="http://schemas.microsoft.com/office/powerpoint/2010/main" val="134899380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</TotalTime>
  <Words>1282</Words>
  <Application>Microsoft Office PowerPoint</Application>
  <PresentationFormat>Panoramiczny</PresentationFormat>
  <Paragraphs>178</Paragraphs>
  <Slides>55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Century Gothic</vt:lpstr>
      <vt:lpstr>Motyw pakietu Office</vt:lpstr>
      <vt:lpstr>Zaburzenia przewodzenia</vt:lpstr>
      <vt:lpstr>Bloki przedsionkowo-komorowe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Zaburzenia przewodzenia śródkomorowego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Blok 3 stopnia i blok prawej odnogi pęczka Hisa</dc:title>
  <dc:creator>Grzesiek Gasperowicz;Justyna Kacperczyk</dc:creator>
  <cp:lastModifiedBy>Platypus</cp:lastModifiedBy>
  <cp:revision>92</cp:revision>
  <dcterms:created xsi:type="dcterms:W3CDTF">2016-10-11T16:41:29Z</dcterms:created>
  <dcterms:modified xsi:type="dcterms:W3CDTF">2021-04-13T18:09:05Z</dcterms:modified>
</cp:coreProperties>
</file>