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6" r:id="rId2"/>
    <p:sldId id="257" r:id="rId3"/>
    <p:sldId id="260" r:id="rId4"/>
    <p:sldId id="284" r:id="rId5"/>
    <p:sldId id="268" r:id="rId6"/>
    <p:sldId id="269" r:id="rId7"/>
    <p:sldId id="259" r:id="rId8"/>
    <p:sldId id="270" r:id="rId9"/>
    <p:sldId id="271" r:id="rId10"/>
    <p:sldId id="272" r:id="rId11"/>
    <p:sldId id="261" r:id="rId12"/>
    <p:sldId id="273" r:id="rId13"/>
    <p:sldId id="274" r:id="rId14"/>
    <p:sldId id="275" r:id="rId15"/>
    <p:sldId id="276" r:id="rId16"/>
    <p:sldId id="278" r:id="rId17"/>
    <p:sldId id="285" r:id="rId18"/>
    <p:sldId id="279" r:id="rId19"/>
    <p:sldId id="262" r:id="rId20"/>
    <p:sldId id="263" r:id="rId21"/>
    <p:sldId id="280" r:id="rId22"/>
    <p:sldId id="281" r:id="rId23"/>
    <p:sldId id="265" r:id="rId24"/>
    <p:sldId id="283" r:id="rId25"/>
    <p:sldId id="282" r:id="rId26"/>
    <p:sldId id="267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DB"/>
    <a:srgbClr val="1A66D8"/>
    <a:srgbClr val="3A64A4"/>
    <a:srgbClr val="0055D4"/>
    <a:srgbClr val="D01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A5E9F-11A5-40A0-96C0-1A9C9C2B8B6C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DC377-4D65-4415-904C-C13196119E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44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3. i 4. – jeżeli występuje rytm zatokowy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DC377-4D65-4415-904C-C13196119EA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10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E2DCA2-7ED4-45AA-8971-E3E05D79D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783FC9F-FC13-42E6-B280-FCE5487DE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98BD6B-4507-4338-907A-6182F8D5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9FCD79-AB8E-4E5B-92D7-43ED800E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E0D411-C9FA-4B67-A310-6D15B77E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75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7B0470-DF7A-43E6-9A8B-B30B6D50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857A69D-254A-426A-A27A-7AA9A4F67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BD5F09-277E-411D-9F78-F0ED6AA6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68B00A-7D3B-4F18-8400-D3A3768F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1D8410-934F-4A30-BB9E-5443AFC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33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E91F4CC-1FBB-4C18-9113-94C032D1A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869583-448B-4894-8930-5C2DDC211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038288-B2B8-4EB3-9A93-BE6BE77F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908A7C-4428-4687-ACAB-88CFEE85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0C38DE-B58F-4D58-A4DD-EFACBE30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1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F24A5E-A97E-4267-B27F-BDBF8F72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6DF196-EB83-4E33-AC82-5B41E4CAA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B2B6AF-B5C8-424D-94FC-F56DB40E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510314-B3E5-481C-B93B-2D798A41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99A611-3AC8-4B28-9870-5A4AB480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75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9D2FD-10F7-450A-B0BC-53BD8EEF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5D59A2-1FC2-4B96-BAF0-BFFD1B8B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5998E1-D61D-483A-B672-4F311379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C2029F-88CE-4BB2-A359-03374E32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0DA45D-800D-47A0-9243-C960455F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30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FB82E2-F8DF-49F8-9D9A-8751987D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4E6D91-5F51-48E0-B965-DB89939F6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236B9F2-2DF8-4DC6-81C8-DB3E1827B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2F981B-5646-4448-A425-1147DC69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A269E1-FFE9-4D32-9362-AAD1290C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343C4D-9EE4-43AF-AA9B-B3A58B04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38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08256-B2D0-40F6-88D1-8F177770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C7DE8F-5048-4FFA-A76A-B43F79295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697FCB-3E66-4F89-9674-DDB93017F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935C06-34E9-43AE-9706-4B8D9E791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0D10184-9115-4293-8991-688AACDDF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CADAFD8-71C7-4040-BE4C-7D3FD0DF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B205672-DE96-41DF-937A-912E36EB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F3FD54A-2F0D-4B24-B9FD-851C3C02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81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54F4A2-5CB2-4A0B-B49C-10932E39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5ADFA5B-7478-4056-83F4-3431A52B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CBD0C25-1AF3-4CC4-BD5A-89AC46B6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DAE914-339F-45F8-9227-5AED79C7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5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832B9B6-41B3-4CBD-9A2A-17DEACE2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983B28-2D11-4C79-BE2A-8087C9BA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6337FF4-73DF-4D8A-927F-04B8A67D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35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40B5F0-85EC-46F6-9B3C-10510630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B2F875-066C-4819-BA81-A6A16A7B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C55F8C-E946-4F40-A76A-103B72F52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95818A-107F-4497-8554-5BD697A3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E5C9C0-42BF-4C06-89BB-390ACB52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5F38FE-F114-4C3F-B801-044263CF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53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DC31C9-C4A3-4B9B-B45D-7383E83E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940BF2D-B8D8-4A91-85DD-E6D78B94C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D6843B-88DC-4FD2-AAF3-B8A5B4B06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5AB6756-18BF-4AB9-80E5-269D9499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390992-2E26-4A85-9BE9-E22CE42C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7A6BDD-22BC-491E-86DD-60C8C3BD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34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3997181-05EE-4D9F-BE26-91E884C1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407EB0-F701-4912-A604-DAD367A21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7D8B12-0459-467C-9E7F-056B2463B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AB41-E861-4C6E-8C9A-4C69A9E98FA6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0097DE-6FE6-4657-972C-09A6CC7F9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24B402-BE05-484B-905C-46B8F59AC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905D-3758-4BB4-858A-F76069FDC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7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ardiologia.mp.pl/ekg/podstawy/98863,proste-sposoby-na-wyznaczanie-osi-elektrycznej-serca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ardiologia.mp.pl/ekg/podstawy/98863,proste-sposoby-na-wyznaczanie-osi-elektrycznej-serca" TargetMode="External"/><Relationship Id="rId2" Type="http://schemas.openxmlformats.org/officeDocument/2006/relationships/hyperlink" Target="https://www.mp.pl/ekg/kurs-ekg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smosis.org/learn/ECG_basics" TargetMode="External"/><Relationship Id="rId4" Type="http://schemas.openxmlformats.org/officeDocument/2006/relationships/hyperlink" Target="https://ecgwaves.com/lesson/introduction-to-ecg-interpretation-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anatomie-van-het-hart-afleidingen-en-geleiding-ada0def6172a4b26bbce45ca0d04f41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>
            <a:extLst>
              <a:ext uri="{FF2B5EF4-FFF2-40B4-BE49-F238E27FC236}">
                <a16:creationId xmlns:a16="http://schemas.microsoft.com/office/drawing/2014/main" id="{6C902D02-2D73-41B5-ACD6-8AF31A40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95">
            <a:off x="633200" y="2028890"/>
            <a:ext cx="5561338" cy="23876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55D4"/>
                </a:solidFill>
                <a:latin typeface="Century Gothic" panose="020B0502020202020204" pitchFamily="34" charset="0"/>
              </a:rPr>
              <a:t>EKG</a:t>
            </a:r>
            <a:br>
              <a:rPr lang="pl-PL" dirty="0">
                <a:solidFill>
                  <a:srgbClr val="0055D4"/>
                </a:solidFill>
                <a:latin typeface="Century Gothic" panose="020B0502020202020204" pitchFamily="34" charset="0"/>
              </a:rPr>
            </a:br>
            <a:r>
              <a:rPr lang="pl-PL" dirty="0">
                <a:solidFill>
                  <a:srgbClr val="0058DB"/>
                </a:solidFill>
                <a:latin typeface="Century Gothic" panose="020B0502020202020204" pitchFamily="34" charset="0"/>
              </a:rPr>
              <a:t>podstawy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1499919-5028-429B-90A4-F85DEFFCB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23000" r="2637" b="14594"/>
          <a:stretch/>
        </p:blipFill>
        <p:spPr>
          <a:xfrm>
            <a:off x="5015848" y="1885072"/>
            <a:ext cx="5420139" cy="357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4089AE69-AC55-420A-91AC-2D9AE72A1E80}"/>
              </a:ext>
            </a:extLst>
          </p:cNvPr>
          <p:cNvGrpSpPr/>
          <p:nvPr/>
        </p:nvGrpSpPr>
        <p:grpSpPr>
          <a:xfrm>
            <a:off x="83124" y="102613"/>
            <a:ext cx="3274225" cy="968135"/>
            <a:chOff x="2480708" y="1075883"/>
            <a:chExt cx="40136679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C6A8AF23-7345-442D-AEB7-B1603345AA1C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08B13219-3CC0-4622-BE8D-BD3F34EC08D6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484993E1-F5B7-476D-9ED5-908D0EBBD4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30F59093-5022-49D4-877A-EF61F33139BC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A5F312CE-1EBC-49E7-ABD4-BEDD73EF96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57E6E875-5E16-4BF5-8259-CB7D180436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9"/>
              <a:ext cx="36405757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3A823673-AC27-4464-8AD8-26BF67632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1BDFE5F8-AFA6-42B4-B0C5-492F0F839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D2F65D-7A74-41B7-8029-367CBB98E955}"/>
              </a:ext>
            </a:extLst>
          </p:cNvPr>
          <p:cNvSpPr txBox="1"/>
          <p:nvPr/>
        </p:nvSpPr>
        <p:spPr>
          <a:xfrm>
            <a:off x="413123" y="109986"/>
            <a:ext cx="314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ODPROWADZENIA </a:t>
            </a:r>
          </a:p>
        </p:txBody>
      </p: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DABA84DB-90DC-4F2B-B92D-D19FE9F7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9" y="1720613"/>
            <a:ext cx="11191382" cy="341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1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2FE000FF-E989-4395-B595-8BD9741DA2E8}"/>
              </a:ext>
            </a:extLst>
          </p:cNvPr>
          <p:cNvGrpSpPr/>
          <p:nvPr/>
        </p:nvGrpSpPr>
        <p:grpSpPr>
          <a:xfrm>
            <a:off x="83124" y="102613"/>
            <a:ext cx="2018631" cy="968135"/>
            <a:chOff x="2480708" y="1075883"/>
            <a:chExt cx="24745136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DCC814A7-9C5A-4DD4-8F59-383F534E3E96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68A45CB8-4F22-4092-BA44-4AEBA4E2A3D4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59343004-020B-4993-B87C-ED3B8B71C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16F8DAAF-15A0-48D2-B210-CA868B85008B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06F0A1DB-8FE2-45E6-847B-43CCB282EA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6E9AF38C-4CBD-4C8F-94AA-7A13EAE931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9"/>
              <a:ext cx="21014214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CF840109-E69B-4A73-85C1-66DACC2CE7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5D151C64-434E-45E3-B5B7-FF77B24BC0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4D8A756-0D79-45B2-9AD3-91840EBDE637}"/>
              </a:ext>
            </a:extLst>
          </p:cNvPr>
          <p:cNvSpPr txBox="1"/>
          <p:nvPr/>
        </p:nvSpPr>
        <p:spPr>
          <a:xfrm>
            <a:off x="413122" y="109986"/>
            <a:ext cx="188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ZAPIS EKG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D35B19BA-F397-40A9-B46D-D566ED267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0748"/>
            <a:ext cx="5045963" cy="50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16E00ECD-4E15-4A0E-B412-4911A01D2FE9}"/>
              </a:ext>
            </a:extLst>
          </p:cNvPr>
          <p:cNvSpPr/>
          <p:nvPr/>
        </p:nvSpPr>
        <p:spPr>
          <a:xfrm>
            <a:off x="329981" y="1470150"/>
            <a:ext cx="6096000" cy="46612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140000"/>
            </a:pPr>
            <a:r>
              <a:rPr lang="pl-PL" sz="2000" b="1" dirty="0"/>
              <a:t>25 mm/s </a:t>
            </a:r>
          </a:p>
          <a:p>
            <a:pPr marL="800100" lvl="1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2000" b="1" dirty="0"/>
              <a:t>Mała kratka 1/25 s – </a:t>
            </a:r>
            <a:r>
              <a:rPr lang="pl-PL" sz="2000" b="1" dirty="0">
                <a:solidFill>
                  <a:srgbClr val="0055D4"/>
                </a:solidFill>
              </a:rPr>
              <a:t>40 ms</a:t>
            </a:r>
            <a:r>
              <a:rPr lang="pl-PL" sz="2000" b="1" dirty="0"/>
              <a:t> (0,04 s) </a:t>
            </a:r>
          </a:p>
          <a:p>
            <a:pPr marL="800100" lvl="1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2000" b="1" dirty="0"/>
              <a:t>Duża kratka 5 x 0,04 s – </a:t>
            </a:r>
            <a:r>
              <a:rPr lang="pl-PL" sz="2000" b="1" dirty="0">
                <a:solidFill>
                  <a:srgbClr val="0055D4"/>
                </a:solidFill>
              </a:rPr>
              <a:t>200 ms</a:t>
            </a:r>
            <a:r>
              <a:rPr lang="pl-PL" sz="2000" b="1" dirty="0"/>
              <a:t> (0,20 s) 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>
              <a:lnSpc>
                <a:spcPct val="150000"/>
              </a:lnSpc>
              <a:buSzPct val="140000"/>
            </a:pPr>
            <a:r>
              <a:rPr lang="pl-PL" sz="2000" b="1" dirty="0"/>
              <a:t>50 mm/s </a:t>
            </a:r>
          </a:p>
          <a:p>
            <a:pPr marL="800100" lvl="1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2000" b="1" dirty="0"/>
              <a:t>Mała kratka 1/50 s – </a:t>
            </a:r>
            <a:r>
              <a:rPr lang="pl-PL" sz="2000" b="1" dirty="0">
                <a:solidFill>
                  <a:srgbClr val="0055D4"/>
                </a:solidFill>
              </a:rPr>
              <a:t>20 ms</a:t>
            </a:r>
            <a:r>
              <a:rPr lang="pl-PL" sz="2000" b="1" dirty="0"/>
              <a:t> (0,02 s) </a:t>
            </a:r>
          </a:p>
          <a:p>
            <a:pPr marL="800100" lvl="1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2000" b="1" dirty="0"/>
              <a:t>Duża kratka 5 x 0,02 s – </a:t>
            </a:r>
            <a:r>
              <a:rPr lang="pl-PL" sz="2000" b="1" dirty="0">
                <a:solidFill>
                  <a:srgbClr val="0055D4"/>
                </a:solidFill>
              </a:rPr>
              <a:t>100 ms</a:t>
            </a:r>
            <a:r>
              <a:rPr lang="pl-PL" sz="2000" b="1" dirty="0"/>
              <a:t> (0,10 s)</a:t>
            </a:r>
          </a:p>
          <a:p>
            <a:pPr>
              <a:lnSpc>
                <a:spcPct val="150000"/>
              </a:lnSpc>
              <a:buSzPct val="140000"/>
            </a:pPr>
            <a:endParaRPr lang="pl-PL" sz="2000" b="1" dirty="0"/>
          </a:p>
          <a:p>
            <a:pPr>
              <a:lnSpc>
                <a:spcPct val="150000"/>
              </a:lnSpc>
              <a:buSzPct val="140000"/>
            </a:pPr>
            <a:r>
              <a:rPr lang="pl-PL" sz="2000" b="1" dirty="0"/>
              <a:t>Kalibracja </a:t>
            </a:r>
          </a:p>
          <a:p>
            <a:pPr marL="800100" lvl="1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2000" b="1" dirty="0"/>
              <a:t>Standardowo 10 mm x 200 ms</a:t>
            </a:r>
          </a:p>
        </p:txBody>
      </p:sp>
    </p:spTree>
    <p:extLst>
      <p:ext uri="{BB962C8B-B14F-4D97-AF65-F5344CB8AC3E}">
        <p14:creationId xmlns:p14="http://schemas.microsoft.com/office/powerpoint/2010/main" val="240744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C950FA3-2FB3-49D0-8776-06988A2C4B5F}"/>
              </a:ext>
            </a:extLst>
          </p:cNvPr>
          <p:cNvGrpSpPr/>
          <p:nvPr/>
        </p:nvGrpSpPr>
        <p:grpSpPr>
          <a:xfrm>
            <a:off x="83124" y="102613"/>
            <a:ext cx="2018631" cy="968135"/>
            <a:chOff x="2480708" y="1075883"/>
            <a:chExt cx="24745136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16B815EA-A300-433C-861A-2A80BA8ADAD4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9A77CABB-81EF-4E42-AA28-E8B340225EF9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14516B50-99CF-4793-B355-9AE48157D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F1E356A0-B85C-43B7-BE34-5DD943135CDA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275EB999-B76F-40B6-AAED-60D1AD73D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FF061E1C-ADFF-4206-8A25-50D71F32F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9"/>
              <a:ext cx="21014214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3187DEAE-D1B9-45EF-A9AC-65C7EB1B5B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99FF82DE-17C2-4648-A8EE-F8D4388DC8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F846572-5886-40ED-87F4-2DDBB1754270}"/>
              </a:ext>
            </a:extLst>
          </p:cNvPr>
          <p:cNvSpPr txBox="1"/>
          <p:nvPr/>
        </p:nvSpPr>
        <p:spPr>
          <a:xfrm>
            <a:off x="413122" y="109986"/>
            <a:ext cx="188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ZAPIS EKG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BF803D4B-2C21-4015-8F96-6CB5B803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" y="1457965"/>
            <a:ext cx="11397739" cy="446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3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A7174E6-15E8-4F30-B6D5-7606F08589F5}"/>
              </a:ext>
            </a:extLst>
          </p:cNvPr>
          <p:cNvGrpSpPr/>
          <p:nvPr/>
        </p:nvGrpSpPr>
        <p:grpSpPr>
          <a:xfrm>
            <a:off x="83124" y="102613"/>
            <a:ext cx="4406989" cy="968135"/>
            <a:chOff x="2480708" y="1075883"/>
            <a:chExt cx="54022524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540CBEDC-7B3C-4A36-ABBD-B231FD5D230B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CCA8D204-42C1-48A8-83FB-E0D97EDDAE7C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90F3809A-EA41-4B39-8A13-9DE10A5DD2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EBF5B31C-8B18-438C-8249-37B5317B5F0C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B99B986A-E4A2-4B6E-884B-E280F7138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AB3B8ADC-5DF6-4835-BD3B-4C3108BE8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54"/>
              <a:ext cx="50291602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10027FAD-B5CA-419C-805B-CBA55032F4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A3D84D44-73E2-4CAC-8BEC-6C913A1CBD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EAA353B-E941-4B9D-931E-DC2AA55E0552}"/>
              </a:ext>
            </a:extLst>
          </p:cNvPr>
          <p:cNvSpPr txBox="1"/>
          <p:nvPr/>
        </p:nvSpPr>
        <p:spPr>
          <a:xfrm>
            <a:off x="413122" y="109986"/>
            <a:ext cx="454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SKŁADOWE KRZYWEJ EKG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2882D5A-07CC-4335-8E27-A825D1364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22" y="965146"/>
            <a:ext cx="5268036" cy="51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D9E35B01-99D0-4332-BC17-794658E35FEC}"/>
              </a:ext>
            </a:extLst>
          </p:cNvPr>
          <p:cNvSpPr/>
          <p:nvPr/>
        </p:nvSpPr>
        <p:spPr>
          <a:xfrm>
            <a:off x="345133" y="1128267"/>
            <a:ext cx="6096000" cy="55940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/>
              <a:t>Załamek P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Depolaryzacja przedsionków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Czas trwania </a:t>
            </a:r>
            <a:r>
              <a:rPr lang="pl-PL" sz="1600" b="1" dirty="0">
                <a:solidFill>
                  <a:srgbClr val="0055D4"/>
                </a:solidFill>
              </a:rPr>
              <a:t>&lt;120 ms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Amplituda w odprowadzeniach kończynowych </a:t>
            </a:r>
            <a:r>
              <a:rPr lang="pl-PL" sz="1600" b="1" dirty="0">
                <a:solidFill>
                  <a:srgbClr val="0058DB"/>
                </a:solidFill>
              </a:rPr>
              <a:t>&lt;2.5 mm</a:t>
            </a:r>
            <a:endParaRPr lang="pl-PL" sz="1600" b="1" dirty="0"/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Dodatni w I, II, </a:t>
            </a:r>
            <a:r>
              <a:rPr lang="pl-PL" sz="1600" b="1" dirty="0" err="1"/>
              <a:t>aVF</a:t>
            </a:r>
            <a:r>
              <a:rPr lang="pl-PL" sz="1600" b="1" dirty="0"/>
              <a:t> ujemny w </a:t>
            </a:r>
            <a:r>
              <a:rPr lang="pl-PL" sz="1600" b="1" dirty="0" err="1"/>
              <a:t>aVR</a:t>
            </a:r>
            <a:endParaRPr lang="pl-PL" sz="1600" b="1" dirty="0"/>
          </a:p>
          <a:p>
            <a:pPr lvl="1">
              <a:lnSpc>
                <a:spcPct val="150000"/>
              </a:lnSpc>
              <a:buSzPct val="140000"/>
            </a:pPr>
            <a:endParaRPr lang="pl-PL" sz="1600" b="1" dirty="0"/>
          </a:p>
          <a:p>
            <a:pPr>
              <a:lnSpc>
                <a:spcPct val="150000"/>
              </a:lnSpc>
            </a:pPr>
            <a:r>
              <a:rPr lang="pl-PL" sz="1600" b="1" dirty="0"/>
              <a:t>Odcinek PQ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Szerzenie się depolaryzacji przez łącze AV, pęczek </a:t>
            </a:r>
            <a:r>
              <a:rPr lang="pl-PL" sz="1600" b="1" dirty="0" err="1"/>
              <a:t>Hisa</a:t>
            </a:r>
            <a:r>
              <a:rPr lang="pl-PL" sz="1600" b="1" dirty="0"/>
              <a:t>, odnogi oraz włókna </a:t>
            </a:r>
            <a:r>
              <a:rPr lang="pl-PL" sz="1600" b="1" dirty="0" err="1"/>
              <a:t>Purkinjego</a:t>
            </a:r>
            <a:endParaRPr lang="pl-PL" sz="1600" b="1" dirty="0"/>
          </a:p>
          <a:p>
            <a:pPr lvl="1">
              <a:lnSpc>
                <a:spcPct val="150000"/>
              </a:lnSpc>
              <a:buSzPct val="140000"/>
            </a:pPr>
            <a:endParaRPr lang="pl-PL" sz="1600" b="1" dirty="0"/>
          </a:p>
          <a:p>
            <a:pPr>
              <a:lnSpc>
                <a:spcPct val="150000"/>
              </a:lnSpc>
            </a:pPr>
            <a:r>
              <a:rPr lang="pl-PL" sz="1600" b="1" dirty="0"/>
              <a:t>Odstęp PQ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Obejmuje załamek P oraz odcinek PQ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Czas od depolaryzacji węzła SA do początku depolaryzacji komór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Czas trwania </a:t>
            </a:r>
            <a:r>
              <a:rPr lang="pl-PL" sz="1600" b="1" dirty="0">
                <a:solidFill>
                  <a:srgbClr val="0055D4"/>
                </a:solidFill>
              </a:rPr>
              <a:t>120-200 ms</a:t>
            </a:r>
          </a:p>
        </p:txBody>
      </p:sp>
      <p:sp>
        <p:nvSpPr>
          <p:cNvPr id="16" name="Schemat blokowy: łącznik 15">
            <a:extLst>
              <a:ext uri="{FF2B5EF4-FFF2-40B4-BE49-F238E27FC236}">
                <a16:creationId xmlns:a16="http://schemas.microsoft.com/office/drawing/2014/main" id="{862593B8-5B74-41A7-AE46-2C2672CB6778}"/>
              </a:ext>
            </a:extLst>
          </p:cNvPr>
          <p:cNvSpPr/>
          <p:nvPr/>
        </p:nvSpPr>
        <p:spPr>
          <a:xfrm>
            <a:off x="9376012" y="4299837"/>
            <a:ext cx="109182" cy="12283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0309F48-1864-4850-A354-E63A560B35E6}"/>
              </a:ext>
            </a:extLst>
          </p:cNvPr>
          <p:cNvSpPr txBox="1"/>
          <p:nvPr/>
        </p:nvSpPr>
        <p:spPr>
          <a:xfrm>
            <a:off x="9424585" y="4427328"/>
            <a:ext cx="64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J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19B042E-0EF3-457F-9AF7-53B30CA36694}"/>
              </a:ext>
            </a:extLst>
          </p:cNvPr>
          <p:cNvSpPr txBox="1"/>
          <p:nvPr/>
        </p:nvSpPr>
        <p:spPr>
          <a:xfrm>
            <a:off x="9376012" y="5578713"/>
            <a:ext cx="1305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Odstęp QT</a:t>
            </a:r>
          </a:p>
        </p:txBody>
      </p:sp>
    </p:spTree>
    <p:extLst>
      <p:ext uri="{BB962C8B-B14F-4D97-AF65-F5344CB8AC3E}">
        <p14:creationId xmlns:p14="http://schemas.microsoft.com/office/powerpoint/2010/main" val="65714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qrs variations">
            <a:extLst>
              <a:ext uri="{FF2B5EF4-FFF2-40B4-BE49-F238E27FC236}">
                <a16:creationId xmlns:a16="http://schemas.microsoft.com/office/drawing/2014/main" id="{CE1AE78B-B193-4105-92FD-C6DAF9FF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93" y="176757"/>
            <a:ext cx="6710007" cy="419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5955E9-315B-4080-840C-61CED8E00E1E}"/>
              </a:ext>
            </a:extLst>
          </p:cNvPr>
          <p:cNvSpPr txBox="1"/>
          <p:nvPr/>
        </p:nvSpPr>
        <p:spPr>
          <a:xfrm>
            <a:off x="308613" y="1178546"/>
            <a:ext cx="5651066" cy="522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40000"/>
            </a:pPr>
            <a:r>
              <a:rPr lang="pl-PL" sz="1400" b="1" dirty="0"/>
              <a:t>Zespół QRS:</a:t>
            </a:r>
          </a:p>
          <a:p>
            <a:pPr marL="800100" lvl="1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Depolaryzacja komór</a:t>
            </a:r>
          </a:p>
          <a:p>
            <a:pPr marL="800100" lvl="1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Główne składowe: </a:t>
            </a:r>
          </a:p>
          <a:p>
            <a:pPr marL="1200150" lvl="2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55D4"/>
                </a:solidFill>
              </a:rPr>
              <a:t>Załamek Q</a:t>
            </a:r>
            <a:r>
              <a:rPr lang="pl-PL" sz="1400" b="1" dirty="0"/>
              <a:t> – pierwsze ujemne wychylenie po załamku P </a:t>
            </a:r>
          </a:p>
          <a:p>
            <a:pPr marL="1200150" lvl="2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55D4"/>
                </a:solidFill>
              </a:rPr>
              <a:t>Załamek R</a:t>
            </a:r>
            <a:r>
              <a:rPr lang="pl-PL" sz="1400" b="1" dirty="0"/>
              <a:t> – pierwsze dodatnie wychylenie po złamku P </a:t>
            </a:r>
          </a:p>
          <a:p>
            <a:pPr marL="1200150" lvl="2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55D4"/>
                </a:solidFill>
              </a:rPr>
              <a:t>Załamek S</a:t>
            </a:r>
            <a:r>
              <a:rPr lang="pl-PL" sz="1400" b="1" dirty="0"/>
              <a:t> – pierwszy ujemny załamek po załamku R </a:t>
            </a:r>
          </a:p>
          <a:p>
            <a:pPr marL="800100" lvl="1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Czas trwania </a:t>
            </a:r>
            <a:r>
              <a:rPr lang="pl-PL" sz="1400" b="1" dirty="0">
                <a:solidFill>
                  <a:srgbClr val="0055D4"/>
                </a:solidFill>
              </a:rPr>
              <a:t>70-110 ms </a:t>
            </a:r>
            <a:r>
              <a:rPr lang="pl-PL" sz="1400" b="1" dirty="0"/>
              <a:t>(120 ms)</a:t>
            </a:r>
          </a:p>
          <a:p>
            <a:pPr marL="800100" lvl="1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Amplituda </a:t>
            </a:r>
          </a:p>
          <a:p>
            <a:pPr marL="1257300" lvl="2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Odprowadzenia kończynowe</a:t>
            </a:r>
          </a:p>
          <a:p>
            <a:pPr marL="1714500" lvl="3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Q – amplituda </a:t>
            </a:r>
            <a:r>
              <a:rPr lang="pl-PL" sz="1400" b="1" dirty="0">
                <a:solidFill>
                  <a:srgbClr val="0058DB"/>
                </a:solidFill>
              </a:rPr>
              <a:t>&lt;1,0 mm</a:t>
            </a:r>
            <a:r>
              <a:rPr lang="pl-PL" sz="1400" b="1" dirty="0"/>
              <a:t> (wyj. </a:t>
            </a:r>
            <a:r>
              <a:rPr lang="pl-PL" sz="1400" b="1" dirty="0" err="1"/>
              <a:t>aVR</a:t>
            </a:r>
            <a:r>
              <a:rPr lang="pl-PL" sz="1400" b="1" dirty="0"/>
              <a:t>), czas </a:t>
            </a:r>
            <a:r>
              <a:rPr lang="pl-PL" sz="1400" b="1" dirty="0">
                <a:solidFill>
                  <a:srgbClr val="0058DB"/>
                </a:solidFill>
              </a:rPr>
              <a:t>&lt;30 ms</a:t>
            </a:r>
          </a:p>
          <a:p>
            <a:pPr marL="1714500" lvl="3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R – najwyższy w II, III, </a:t>
            </a:r>
            <a:r>
              <a:rPr lang="pl-PL" sz="1400" b="1" dirty="0" err="1"/>
              <a:t>aVF</a:t>
            </a:r>
            <a:r>
              <a:rPr lang="pl-PL" sz="1400" b="1" dirty="0"/>
              <a:t>; </a:t>
            </a:r>
            <a:r>
              <a:rPr lang="pl-PL" sz="1400" b="1" dirty="0">
                <a:solidFill>
                  <a:srgbClr val="0058DB"/>
                </a:solidFill>
              </a:rPr>
              <a:t>&lt;19,0 mm</a:t>
            </a:r>
          </a:p>
          <a:p>
            <a:pPr marL="1714500" lvl="3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S – dominujący w </a:t>
            </a:r>
            <a:r>
              <a:rPr lang="pl-PL" sz="1400" b="1" dirty="0" err="1"/>
              <a:t>aVR</a:t>
            </a:r>
            <a:r>
              <a:rPr lang="pl-PL" sz="1400" b="1" dirty="0"/>
              <a:t>, </a:t>
            </a:r>
            <a:r>
              <a:rPr lang="pl-PL" sz="1400" b="1" dirty="0">
                <a:solidFill>
                  <a:srgbClr val="0058DB"/>
                </a:solidFill>
              </a:rPr>
              <a:t>&lt;9,0 mm</a:t>
            </a:r>
          </a:p>
          <a:p>
            <a:pPr marL="1257300" lvl="2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Odprowadzenia przedsercowe</a:t>
            </a:r>
          </a:p>
          <a:p>
            <a:pPr marL="1714500" lvl="3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Q – w V1 możliwy zespół QS</a:t>
            </a:r>
          </a:p>
          <a:p>
            <a:pPr marL="1714500" lvl="3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R – zwiększa się od </a:t>
            </a:r>
            <a:r>
              <a:rPr lang="pl-PL" sz="1400" b="1" dirty="0">
                <a:solidFill>
                  <a:srgbClr val="0058DB"/>
                </a:solidFill>
              </a:rPr>
              <a:t>6,0 mm</a:t>
            </a:r>
            <a:r>
              <a:rPr lang="pl-PL" sz="1400" b="1" dirty="0"/>
              <a:t> (V1) </a:t>
            </a:r>
            <a:r>
              <a:rPr lang="pl-PL" sz="1400" b="1" dirty="0">
                <a:solidFill>
                  <a:srgbClr val="0058DB"/>
                </a:solidFill>
              </a:rPr>
              <a:t>do 25,0 mm </a:t>
            </a:r>
            <a:r>
              <a:rPr lang="pl-PL" sz="1400" b="1" dirty="0"/>
              <a:t>(V6)</a:t>
            </a:r>
          </a:p>
          <a:p>
            <a:pPr marL="1714500" lvl="3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S – zwykle najgłębszy w V2; </a:t>
            </a:r>
            <a:r>
              <a:rPr lang="pl-PL" sz="1400" b="1" dirty="0">
                <a:solidFill>
                  <a:srgbClr val="0058DB"/>
                </a:solidFill>
              </a:rPr>
              <a:t>&lt;26,0 mm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C10A1026-B190-4CFF-AB6F-07DCAF627559}"/>
              </a:ext>
            </a:extLst>
          </p:cNvPr>
          <p:cNvGrpSpPr/>
          <p:nvPr/>
        </p:nvGrpSpPr>
        <p:grpSpPr>
          <a:xfrm>
            <a:off x="83124" y="102613"/>
            <a:ext cx="4406989" cy="968135"/>
            <a:chOff x="2480708" y="1075883"/>
            <a:chExt cx="54022524" cy="4657724"/>
          </a:xfrm>
          <a:noFill/>
        </p:grpSpPr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512B9BAC-D6C7-4A67-A003-7DAF93B3EAE0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E2CDE3E-1AF1-44A7-8D82-21EA72FF6505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30B2BE7B-B809-4BD4-9347-BE61B7CB23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4A20E669-A797-4A81-9851-958B7908D7F8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151AEC1B-31A8-4E69-B8AA-B2EAFB19A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CDB59D4E-F645-4FEF-840B-01BDFDDCA7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54"/>
              <a:ext cx="50291602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FF3ABC5D-BB2B-4A3F-8D57-4B9574520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2EECF3EC-64FC-4633-B534-9C52B8C1B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0440756-47B0-4AB0-9FA5-A6C282ECF8D3}"/>
              </a:ext>
            </a:extLst>
          </p:cNvPr>
          <p:cNvSpPr txBox="1"/>
          <p:nvPr/>
        </p:nvSpPr>
        <p:spPr>
          <a:xfrm>
            <a:off x="413122" y="109986"/>
            <a:ext cx="454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SKŁADOWE KRZYWEJ EKG</a:t>
            </a:r>
          </a:p>
        </p:txBody>
      </p:sp>
      <p:pic>
        <p:nvPicPr>
          <p:cNvPr id="15" name="Picture 3" descr="skanuj0008">
            <a:extLst>
              <a:ext uri="{FF2B5EF4-FFF2-40B4-BE49-F238E27FC236}">
                <a16:creationId xmlns:a16="http://schemas.microsoft.com/office/drawing/2014/main" id="{229C966E-5989-4874-A391-D7C463D4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576" r="1894"/>
          <a:stretch>
            <a:fillRect/>
          </a:stretch>
        </p:blipFill>
        <p:spPr>
          <a:xfrm>
            <a:off x="5959679" y="4532649"/>
            <a:ext cx="6232321" cy="157011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14435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063273C-38E3-4341-A83D-8A9933CD444C}"/>
              </a:ext>
            </a:extLst>
          </p:cNvPr>
          <p:cNvGrpSpPr/>
          <p:nvPr/>
        </p:nvGrpSpPr>
        <p:grpSpPr>
          <a:xfrm>
            <a:off x="83124" y="102613"/>
            <a:ext cx="4406989" cy="968135"/>
            <a:chOff x="2480708" y="1075883"/>
            <a:chExt cx="54022524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4E1E22F2-DBD9-413C-B60B-5B3CB983B8D6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279B069F-E860-4F93-8699-F30BE6A626E5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E1AB3E05-A76B-4472-ABA5-8B1570F9C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9C8AEE88-7538-4CE0-934F-EC5B50269C85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1FDB773C-234D-4D6A-8BD6-4E7578CB3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5571FACE-1EC5-4335-8A23-F6EEF1440A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54"/>
              <a:ext cx="50291602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ECC401C5-956F-4A19-9DE1-5CFB4D136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5DB470AF-6F5A-4683-8485-7732FC8DBE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CC10A82-79F4-4E4A-AC08-38FB17F3EC26}"/>
              </a:ext>
            </a:extLst>
          </p:cNvPr>
          <p:cNvSpPr txBox="1"/>
          <p:nvPr/>
        </p:nvSpPr>
        <p:spPr>
          <a:xfrm>
            <a:off x="413122" y="109986"/>
            <a:ext cx="454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SKŁADOWE KRZYWEJ EKG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E713EAA-B7A5-47BD-B02D-BA11C58D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22" y="991650"/>
            <a:ext cx="5268036" cy="51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52CC1192-F0A4-407D-98D8-07307122C91C}"/>
              </a:ext>
            </a:extLst>
          </p:cNvPr>
          <p:cNvSpPr/>
          <p:nvPr/>
        </p:nvSpPr>
        <p:spPr>
          <a:xfrm>
            <a:off x="345133" y="1128267"/>
            <a:ext cx="6103380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Odcinek ST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55D4"/>
                </a:solidFill>
              </a:rPr>
              <a:t>Punkt J</a:t>
            </a:r>
            <a:r>
              <a:rPr lang="pl-PL" b="1" dirty="0"/>
              <a:t> – łączy zespół QRS z odcinkiem ST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Okres obojętny elektrycznie między depolaryzacją a repolaryzacją komór</a:t>
            </a:r>
            <a:endParaRPr lang="pl-PL" b="1" dirty="0">
              <a:solidFill>
                <a:srgbClr val="0055D4"/>
              </a:solidFill>
            </a:endParaRPr>
          </a:p>
          <a:p>
            <a:pPr lvl="1">
              <a:lnSpc>
                <a:spcPct val="150000"/>
              </a:lnSpc>
              <a:buSzPct val="140000"/>
            </a:pPr>
            <a:endParaRPr lang="pl-PL" b="1" dirty="0"/>
          </a:p>
          <a:p>
            <a:pPr>
              <a:lnSpc>
                <a:spcPct val="150000"/>
              </a:lnSpc>
            </a:pPr>
            <a:r>
              <a:rPr lang="pl-PL" b="1" dirty="0"/>
              <a:t>Załamek T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Repolaryzacja komór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Pierwszy załamek (+/-) za odcinkiem ST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Wychylenie w tym samym kierunku co zespół QRS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55D4"/>
                </a:solidFill>
              </a:rPr>
              <a:t>Asymetryczny</a:t>
            </a:r>
            <a:r>
              <a:rPr lang="pl-PL" b="1" dirty="0"/>
              <a:t> – łagodne ramię wstępujące, strome zstępujące</a:t>
            </a:r>
          </a:p>
          <a:p>
            <a:pPr marL="742950" lvl="1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W odprowadzeniach kończynowych </a:t>
            </a:r>
            <a:r>
              <a:rPr lang="pl-PL" b="1" dirty="0">
                <a:solidFill>
                  <a:srgbClr val="0055D4"/>
                </a:solidFill>
              </a:rPr>
              <a:t>&lt;6,0 mm</a:t>
            </a:r>
            <a:r>
              <a:rPr lang="pl-PL" b="1" dirty="0"/>
              <a:t>, w przedsercowych </a:t>
            </a:r>
            <a:r>
              <a:rPr lang="pl-PL" b="1" dirty="0">
                <a:solidFill>
                  <a:srgbClr val="0055D4"/>
                </a:solidFill>
              </a:rPr>
              <a:t>&lt;10,0 mm</a:t>
            </a:r>
          </a:p>
        </p:txBody>
      </p:sp>
      <p:sp>
        <p:nvSpPr>
          <p:cNvPr id="14" name="Schemat blokowy: łącznik 13">
            <a:extLst>
              <a:ext uri="{FF2B5EF4-FFF2-40B4-BE49-F238E27FC236}">
                <a16:creationId xmlns:a16="http://schemas.microsoft.com/office/drawing/2014/main" id="{A077F19F-B299-4CDF-B58E-49F0C09D0FCB}"/>
              </a:ext>
            </a:extLst>
          </p:cNvPr>
          <p:cNvSpPr/>
          <p:nvPr/>
        </p:nvSpPr>
        <p:spPr>
          <a:xfrm>
            <a:off x="9376012" y="4326341"/>
            <a:ext cx="109182" cy="12283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807720A-360D-405C-A3F4-F0A8C93FE25D}"/>
              </a:ext>
            </a:extLst>
          </p:cNvPr>
          <p:cNvSpPr txBox="1"/>
          <p:nvPr/>
        </p:nvSpPr>
        <p:spPr>
          <a:xfrm>
            <a:off x="9424585" y="4453832"/>
            <a:ext cx="64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J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73C60DF-E0AC-474D-9299-F3CD9A3D409A}"/>
              </a:ext>
            </a:extLst>
          </p:cNvPr>
          <p:cNvSpPr txBox="1"/>
          <p:nvPr/>
        </p:nvSpPr>
        <p:spPr>
          <a:xfrm>
            <a:off x="9376012" y="5605217"/>
            <a:ext cx="1305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Odstęp QT</a:t>
            </a:r>
          </a:p>
        </p:txBody>
      </p:sp>
    </p:spTree>
    <p:extLst>
      <p:ext uri="{BB962C8B-B14F-4D97-AF65-F5344CB8AC3E}">
        <p14:creationId xmlns:p14="http://schemas.microsoft.com/office/powerpoint/2010/main" val="25501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02C062B6-3948-4173-B1AE-2606F5DFC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076" y="1820904"/>
            <a:ext cx="5775791" cy="3160529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0063273C-38E3-4341-A83D-8A9933CD444C}"/>
              </a:ext>
            </a:extLst>
          </p:cNvPr>
          <p:cNvGrpSpPr/>
          <p:nvPr/>
        </p:nvGrpSpPr>
        <p:grpSpPr>
          <a:xfrm>
            <a:off x="83124" y="102613"/>
            <a:ext cx="4406989" cy="968135"/>
            <a:chOff x="2480708" y="1075883"/>
            <a:chExt cx="54022524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4E1E22F2-DBD9-413C-B60B-5B3CB983B8D6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279B069F-E860-4F93-8699-F30BE6A626E5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E1AB3E05-A76B-4472-ABA5-8B1570F9C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9C8AEE88-7538-4CE0-934F-EC5B50269C85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1FDB773C-234D-4D6A-8BD6-4E7578CB3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5571FACE-1EC5-4335-8A23-F6EEF1440A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54"/>
              <a:ext cx="50291602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ECC401C5-956F-4A19-9DE1-5CFB4D136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5DB470AF-6F5A-4683-8485-7732FC8DBE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CC10A82-79F4-4E4A-AC08-38FB17F3EC26}"/>
              </a:ext>
            </a:extLst>
          </p:cNvPr>
          <p:cNvSpPr txBox="1"/>
          <p:nvPr/>
        </p:nvSpPr>
        <p:spPr>
          <a:xfrm>
            <a:off x="413122" y="109986"/>
            <a:ext cx="454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SKŁADOWE KRZYWEJ EKG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52CC1192-F0A4-407D-98D8-07307122C91C}"/>
                  </a:ext>
                </a:extLst>
              </p:cNvPr>
              <p:cNvSpPr/>
              <p:nvPr/>
            </p:nvSpPr>
            <p:spPr>
              <a:xfrm>
                <a:off x="308612" y="1066252"/>
                <a:ext cx="6337847" cy="5405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l-PL" sz="1600" b="1" dirty="0"/>
                  <a:t>Odstęp QT</a:t>
                </a:r>
              </a:p>
              <a:p>
                <a:pPr marL="742950" lvl="1" indent="-285750">
                  <a:lnSpc>
                    <a:spcPct val="150000"/>
                  </a:lnSpc>
                  <a:buSzPct val="140000"/>
                  <a:buFont typeface="Arial" panose="020B0604020202020204" pitchFamily="34" charset="0"/>
                  <a:buChar char="•"/>
                </a:pPr>
                <a:r>
                  <a:rPr lang="pl-PL" sz="1600" b="1" dirty="0"/>
                  <a:t>Obejmuje zespół QRS, odcinek ST załamek T </a:t>
                </a:r>
              </a:p>
              <a:p>
                <a:pPr marL="742950" lvl="1" indent="-285750">
                  <a:lnSpc>
                    <a:spcPct val="150000"/>
                  </a:lnSpc>
                  <a:buSzPct val="140000"/>
                  <a:buFont typeface="Arial" panose="020B0604020202020204" pitchFamily="34" charset="0"/>
                  <a:buChar char="•"/>
                </a:pPr>
                <a:r>
                  <a:rPr lang="pl-PL" sz="1600" b="1" dirty="0"/>
                  <a:t>Zależy od:</a:t>
                </a:r>
              </a:p>
              <a:p>
                <a:pPr marL="1200150" lvl="2" indent="-285750">
                  <a:lnSpc>
                    <a:spcPct val="150000"/>
                  </a:lnSpc>
                  <a:buSzPct val="140000"/>
                  <a:buFont typeface="Arial" panose="020B0604020202020204" pitchFamily="34" charset="0"/>
                  <a:buChar char="•"/>
                </a:pPr>
                <a:r>
                  <a:rPr lang="pl-PL" sz="1600" b="1" dirty="0"/>
                  <a:t>Wieku, płci, HR</a:t>
                </a:r>
              </a:p>
              <a:p>
                <a:pPr marL="1200150" lvl="2" indent="-285750">
                  <a:lnSpc>
                    <a:spcPct val="150000"/>
                  </a:lnSpc>
                  <a:buSzPct val="140000"/>
                  <a:buFont typeface="Arial" panose="020B0604020202020204" pitchFamily="34" charset="0"/>
                  <a:buChar char="•"/>
                </a:pPr>
                <a:r>
                  <a:rPr lang="pl-PL" sz="1600" b="1" dirty="0"/>
                  <a:t>Zaburzeń elektrolitowych</a:t>
                </a:r>
              </a:p>
              <a:p>
                <a:pPr marL="742950" lvl="1" indent="-285750">
                  <a:lnSpc>
                    <a:spcPct val="150000"/>
                  </a:lnSpc>
                  <a:buSzPct val="140000"/>
                  <a:buFont typeface="Arial" panose="020B0604020202020204" pitchFamily="34" charset="0"/>
                  <a:buChar char="•"/>
                </a:pPr>
                <a:r>
                  <a:rPr lang="pl-PL" sz="1600" b="1" dirty="0"/>
                  <a:t>Wydłużenie – zaburzenia rytmu (</a:t>
                </a:r>
                <a:r>
                  <a:rPr lang="pl-PL" sz="1600" b="1" dirty="0" err="1">
                    <a:solidFill>
                      <a:srgbClr val="0055D4"/>
                    </a:solidFill>
                  </a:rPr>
                  <a:t>torsade</a:t>
                </a:r>
                <a:r>
                  <a:rPr lang="pl-PL" sz="1600" b="1" dirty="0">
                    <a:solidFill>
                      <a:srgbClr val="0055D4"/>
                    </a:solidFill>
                  </a:rPr>
                  <a:t> de </a:t>
                </a:r>
                <a:r>
                  <a:rPr lang="pl-PL" sz="1600" b="1" dirty="0" err="1">
                    <a:solidFill>
                      <a:srgbClr val="0055D4"/>
                    </a:solidFill>
                  </a:rPr>
                  <a:t>pointes</a:t>
                </a:r>
                <a:r>
                  <a:rPr lang="pl-PL" sz="1600" b="1" dirty="0"/>
                  <a:t>)</a:t>
                </a:r>
              </a:p>
              <a:p>
                <a:pPr marL="742950" lvl="1" indent="-285750">
                  <a:lnSpc>
                    <a:spcPct val="150000"/>
                  </a:lnSpc>
                  <a:buSzPct val="140000"/>
                  <a:buFont typeface="Arial" panose="020B0604020202020204" pitchFamily="34" charset="0"/>
                  <a:buChar char="•"/>
                </a:pPr>
                <a:r>
                  <a:rPr lang="pl-PL" sz="1600" b="1" dirty="0"/>
                  <a:t>Krótszy niż połowa poprzedzającego odstępu R-R</a:t>
                </a:r>
              </a:p>
              <a:p>
                <a:pPr marL="742950" lvl="1" indent="-285750">
                  <a:lnSpc>
                    <a:spcPct val="150000"/>
                  </a:lnSpc>
                  <a:buSzPct val="140000"/>
                  <a:buFont typeface="Arial" panose="020B0604020202020204" pitchFamily="34" charset="0"/>
                  <a:buChar char="•"/>
                </a:pPr>
                <a:r>
                  <a:rPr lang="pl-PL" sz="1600" b="1" dirty="0"/>
                  <a:t>Skorygowany czas QT </a:t>
                </a:r>
              </a:p>
              <a:p>
                <a:pPr marL="1200150" lvl="2" indent="-285750">
                  <a:lnSpc>
                    <a:spcPct val="150000"/>
                  </a:lnSpc>
                  <a:buSzPct val="140000"/>
                  <a:buFont typeface="Arial" panose="020B0604020202020204" pitchFamily="34" charset="0"/>
                  <a:buChar char="•"/>
                </a:pPr>
                <a:r>
                  <a:rPr lang="pl-PL" sz="1600" b="1" dirty="0"/>
                  <a:t>Formuła </a:t>
                </a:r>
                <a:r>
                  <a:rPr lang="pl-PL" sz="1600" b="1" dirty="0" err="1"/>
                  <a:t>Bazetta</a:t>
                </a:r>
                <a:r>
                  <a:rPr lang="pl-PL" sz="1600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</a:rPr>
                          <m:t>𝑸𝑻</m:t>
                        </m:r>
                      </m:e>
                      <m:sub>
                        <m:r>
                          <a:rPr lang="pl-PL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𝑸𝑻</m:t>
                    </m:r>
                    <m:f>
                      <m:f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600" b="1" i="1" smtClean="0">
                            <a:latin typeface="Cambria Math" panose="02040503050406030204" pitchFamily="18" charset="0"/>
                          </a:rPr>
                          <m:t>𝑸𝑻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1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1600" b="1" i="1" smtClean="0">
                                <a:latin typeface="Cambria Math" panose="02040503050406030204" pitchFamily="18" charset="0"/>
                              </a:rPr>
                              <m:t>𝑹𝑹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1600" b="1" dirty="0"/>
                  <a:t> </a:t>
                </a:r>
              </a:p>
              <a:p>
                <a:pPr marL="1200150" lvl="2" indent="-285750">
                  <a:lnSpc>
                    <a:spcPct val="150000"/>
                  </a:lnSpc>
                  <a:buSzPct val="140000"/>
                  <a:buFont typeface="Arial" panose="020B0604020202020204" pitchFamily="34" charset="0"/>
                  <a:buChar char="•"/>
                </a:pPr>
                <a:r>
                  <a:rPr lang="pl-PL" sz="1600" b="1" dirty="0"/>
                  <a:t>Czas trwania: </a:t>
                </a:r>
                <a:r>
                  <a:rPr lang="pl-PL" sz="1600" b="1" dirty="0">
                    <a:solidFill>
                      <a:srgbClr val="0055D4"/>
                    </a:solidFill>
                  </a:rPr>
                  <a:t>M 450 ms, K 460 ms 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1600" b="1" dirty="0"/>
                  <a:t>Odstęp R-R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sz="1600" b="1" dirty="0"/>
                  <a:t>Ocena miarowości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1600" b="1" dirty="0"/>
                  <a:t>Odstęp P-P</a:t>
                </a:r>
              </a:p>
              <a:p>
                <a:pPr marL="742950" lvl="1" indent="-285750">
                  <a:lnSpc>
                    <a:spcPct val="150000"/>
                  </a:lnSpc>
                  <a:buSzPct val="140000"/>
                  <a:buFont typeface="Arial" panose="020B0604020202020204" pitchFamily="34" charset="0"/>
                  <a:buChar char="•"/>
                </a:pPr>
                <a:r>
                  <a:rPr lang="pl-PL" sz="1600" b="1" dirty="0"/>
                  <a:t>Bloki przedsionkowo-komorowe</a:t>
                </a:r>
              </a:p>
            </p:txBody>
          </p:sp>
        </mc:Choice>
        <mc:Fallback xmlns=""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52CC1192-F0A4-407D-98D8-07307122C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2" y="1066252"/>
                <a:ext cx="6337847" cy="5405903"/>
              </a:xfrm>
              <a:prstGeom prst="rect">
                <a:avLst/>
              </a:prstGeom>
              <a:blipFill>
                <a:blip r:embed="rId3"/>
                <a:stretch>
                  <a:fillRect l="-577" b="-12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32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E86A9713-9BBA-4F4D-ACD2-71EE353CA6F8}"/>
              </a:ext>
            </a:extLst>
          </p:cNvPr>
          <p:cNvGrpSpPr/>
          <p:nvPr/>
        </p:nvGrpSpPr>
        <p:grpSpPr>
          <a:xfrm>
            <a:off x="83124" y="102613"/>
            <a:ext cx="4406989" cy="968135"/>
            <a:chOff x="2480708" y="1075883"/>
            <a:chExt cx="54022524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3C6F83B3-2DA0-434A-876B-1E52ABE8767C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3BD20A6A-5590-418F-8A7E-A7E00B462820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238C1981-B4D7-41B9-A178-4DE2963D2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A98B8B7B-FA51-459F-843A-2283C5EDE088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EE8B27C5-A8AD-44C6-A52B-47B3A7AC5B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16E3E7E9-B8C4-4B8E-A544-A838C7D34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54"/>
              <a:ext cx="50291602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84DE4D57-53F9-424E-99B9-E0AB007C1D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DE51726A-0BEA-4652-BACB-2EA5CD5DD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18D55F5-FF2A-4725-9DA9-95F84EB7AFFB}"/>
              </a:ext>
            </a:extLst>
          </p:cNvPr>
          <p:cNvSpPr txBox="1"/>
          <p:nvPr/>
        </p:nvSpPr>
        <p:spPr>
          <a:xfrm>
            <a:off x="413122" y="109986"/>
            <a:ext cx="454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SKŁADOWE KRZYWEJ EKG</a:t>
            </a:r>
          </a:p>
        </p:txBody>
      </p:sp>
      <p:pic>
        <p:nvPicPr>
          <p:cNvPr id="1026" name="Picture 2" descr="Brak opisu.">
            <a:extLst>
              <a:ext uri="{FF2B5EF4-FFF2-40B4-BE49-F238E27FC236}">
                <a16:creationId xmlns:a16="http://schemas.microsoft.com/office/drawing/2014/main" id="{449478E8-A3A3-44F3-BCA1-66952C8A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2" y="1070748"/>
            <a:ext cx="11295715" cy="52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9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torsades de pointes">
            <a:extLst>
              <a:ext uri="{FF2B5EF4-FFF2-40B4-BE49-F238E27FC236}">
                <a16:creationId xmlns:a16="http://schemas.microsoft.com/office/drawing/2014/main" id="{945CABB6-EEE0-4599-A1C1-7C651608F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98" y="812680"/>
            <a:ext cx="10276603" cy="57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80DFCEB9-8047-40FB-A01F-E6B51B7E889C}"/>
              </a:ext>
            </a:extLst>
          </p:cNvPr>
          <p:cNvGrpSpPr/>
          <p:nvPr/>
        </p:nvGrpSpPr>
        <p:grpSpPr>
          <a:xfrm>
            <a:off x="83124" y="102613"/>
            <a:ext cx="4406989" cy="968135"/>
            <a:chOff x="2480708" y="1075883"/>
            <a:chExt cx="54022524" cy="4657724"/>
          </a:xfrm>
          <a:noFill/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B688F03A-2464-49E4-A80B-14E8235C6BF9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1EC5FBDB-7BF3-4994-B77B-5C301B27B332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0AF81220-E6C5-4C8E-A737-1C59A2BE84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3F7F53CB-F78D-4CCC-9677-25D2352673C7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41A807E8-8157-42AA-BE1A-3E9118A1F6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041C7CD0-8D7E-455D-9B85-4CA48A745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54"/>
              <a:ext cx="50291602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7AE20002-625A-40A4-8207-49192D74AC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8BC94F4A-6051-4E61-8FA8-EDFD924BA4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84CED66-526D-4CDF-A8FD-BAD25837C46E}"/>
              </a:ext>
            </a:extLst>
          </p:cNvPr>
          <p:cNvSpPr txBox="1"/>
          <p:nvPr/>
        </p:nvSpPr>
        <p:spPr>
          <a:xfrm>
            <a:off x="413122" y="109986"/>
            <a:ext cx="454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TORSADE DE POINTES</a:t>
            </a:r>
          </a:p>
        </p:txBody>
      </p:sp>
    </p:spTree>
    <p:extLst>
      <p:ext uri="{BB962C8B-B14F-4D97-AF65-F5344CB8AC3E}">
        <p14:creationId xmlns:p14="http://schemas.microsoft.com/office/powerpoint/2010/main" val="3029289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D7A1A79F-FA44-4AC9-81ED-AD2D9AC054BE}"/>
              </a:ext>
            </a:extLst>
          </p:cNvPr>
          <p:cNvGrpSpPr/>
          <p:nvPr/>
        </p:nvGrpSpPr>
        <p:grpSpPr>
          <a:xfrm>
            <a:off x="83124" y="102613"/>
            <a:ext cx="4434285" cy="968135"/>
            <a:chOff x="2480708" y="1075883"/>
            <a:chExt cx="54357130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F29E93C9-AD6D-40D6-83A3-9A0C7620EA9C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81D214F8-C9A0-49E0-BC0B-47A28E92093F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400A15A6-43E8-493D-8CEC-C8A03767D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9C675F3E-0A7C-4CED-875F-82364132DC81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186A02B3-C421-4C73-B2F3-47A82DC15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69A656BD-04D5-4B8F-A636-0D3F375C7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9"/>
              <a:ext cx="50626208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6F19063E-1555-4719-8BDF-ECA4810A3F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AC78FF16-A58C-4A46-90B3-BF5E5A6195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03526B6-4896-4AF0-BBF0-F36108A8D5ED}"/>
              </a:ext>
            </a:extLst>
          </p:cNvPr>
          <p:cNvSpPr txBox="1"/>
          <p:nvPr/>
        </p:nvSpPr>
        <p:spPr>
          <a:xfrm>
            <a:off x="413122" y="109986"/>
            <a:ext cx="574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CYKL ELEKTRYCZNY SERCA</a:t>
            </a:r>
          </a:p>
        </p:txBody>
      </p:sp>
      <p:pic>
        <p:nvPicPr>
          <p:cNvPr id="6146" name="Picture 2" descr="Image result for electrical events of cardiac cycle">
            <a:extLst>
              <a:ext uri="{FF2B5EF4-FFF2-40B4-BE49-F238E27FC236}">
                <a16:creationId xmlns:a16="http://schemas.microsoft.com/office/drawing/2014/main" id="{B82E8133-8D33-4C4B-9B16-43F97E71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8" y="876724"/>
            <a:ext cx="6890053" cy="581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3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C9F1494-B4E2-42E8-84C1-3D451DB71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16" y="681712"/>
            <a:ext cx="6640139" cy="606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upa 61">
            <a:extLst>
              <a:ext uri="{FF2B5EF4-FFF2-40B4-BE49-F238E27FC236}">
                <a16:creationId xmlns:a16="http://schemas.microsoft.com/office/drawing/2014/main" id="{0A666632-98C6-4068-A910-C342F211374D}"/>
              </a:ext>
            </a:extLst>
          </p:cNvPr>
          <p:cNvGrpSpPr/>
          <p:nvPr/>
        </p:nvGrpSpPr>
        <p:grpSpPr>
          <a:xfrm>
            <a:off x="83124" y="102613"/>
            <a:ext cx="5143969" cy="968135"/>
            <a:chOff x="2480708" y="1075883"/>
            <a:chExt cx="63056703" cy="4657724"/>
          </a:xfrm>
          <a:noFill/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E060B511-7274-4B15-9DA8-76FBD6BFC01F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1A59266-FF67-46AD-BE25-2D418352F2A2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643A7B83-FB61-483E-A6AC-5D19F1542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5C29CBBC-2CE1-41FE-9590-CB80F93D4B4C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9F34354A-A3A5-4C76-A919-1E0B4B223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48CCD835-D487-4199-AC33-D4E8F831F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4"/>
              <a:ext cx="59325781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Łącznik prosty 40">
              <a:extLst>
                <a:ext uri="{FF2B5EF4-FFF2-40B4-BE49-F238E27FC236}">
                  <a16:creationId xmlns:a16="http://schemas.microsoft.com/office/drawing/2014/main" id="{B93E54D2-87EB-4FA6-8BF3-C25E834C1A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Łącznik prosty 42">
              <a:extLst>
                <a:ext uri="{FF2B5EF4-FFF2-40B4-BE49-F238E27FC236}">
                  <a16:creationId xmlns:a16="http://schemas.microsoft.com/office/drawing/2014/main" id="{10032312-CBD6-4D32-A068-35AABA805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42AEC835-120E-4558-B064-AB9E3806D222}"/>
              </a:ext>
            </a:extLst>
          </p:cNvPr>
          <p:cNvSpPr txBox="1"/>
          <p:nvPr/>
        </p:nvSpPr>
        <p:spPr>
          <a:xfrm>
            <a:off x="413122" y="109986"/>
            <a:ext cx="574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UKŁAD BODŹCOPRZEWODZĄCY</a:t>
            </a:r>
          </a:p>
        </p:txBody>
      </p:sp>
    </p:spTree>
    <p:extLst>
      <p:ext uri="{BB962C8B-B14F-4D97-AF65-F5344CB8AC3E}">
        <p14:creationId xmlns:p14="http://schemas.microsoft.com/office/powerpoint/2010/main" val="3908736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oś elektryczna serca">
            <a:extLst>
              <a:ext uri="{FF2B5EF4-FFF2-40B4-BE49-F238E27FC236}">
                <a16:creationId xmlns:a16="http://schemas.microsoft.com/office/drawing/2014/main" id="{EEFDE778-C116-4F9E-80B3-6CB0BCB8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67" y="1275765"/>
            <a:ext cx="6742852" cy="43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AC4FA1AF-9201-45FF-972E-3C940F79C6D9}"/>
              </a:ext>
            </a:extLst>
          </p:cNvPr>
          <p:cNvGrpSpPr/>
          <p:nvPr/>
        </p:nvGrpSpPr>
        <p:grpSpPr>
          <a:xfrm>
            <a:off x="83124" y="102613"/>
            <a:ext cx="4065795" cy="968135"/>
            <a:chOff x="2480708" y="1075883"/>
            <a:chExt cx="49840041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CAF9C3CE-557F-469F-9862-DC02C74A1DB8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334092CE-B3FA-4472-A2F8-9E286973D0AB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DED13C9C-7AFC-496A-840A-A9F4EAC28B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4761B2A9-331E-474C-AB2D-73167A19070D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609C88C3-6566-488B-8305-8741A4A6D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DB04574A-0AE0-4E82-A981-FFACB178F8B4}"/>
                </a:ext>
              </a:extLst>
            </p:cNvPr>
            <p:cNvCxnSpPr>
              <a:cxnSpLocks/>
            </p:cNvCxnSpPr>
            <p:nvPr/>
          </p:nvCxnSpPr>
          <p:spPr>
            <a:xfrm>
              <a:off x="6211630" y="3861954"/>
              <a:ext cx="46109119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01A39974-B2BF-4DFB-BD5F-2C1AB832F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81F87476-1096-4F70-A368-CF4C0882A4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19BF7E2-CA83-4E58-9724-0AC523BB70BD}"/>
              </a:ext>
            </a:extLst>
          </p:cNvPr>
          <p:cNvSpPr txBox="1"/>
          <p:nvPr/>
        </p:nvSpPr>
        <p:spPr>
          <a:xfrm>
            <a:off x="413122" y="109986"/>
            <a:ext cx="574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OŚ ELEKTRYCZNA SERCA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9184E75-17CD-4E0D-8B7A-26299FAF1C32}"/>
              </a:ext>
            </a:extLst>
          </p:cNvPr>
          <p:cNvSpPr txBox="1"/>
          <p:nvPr/>
        </p:nvSpPr>
        <p:spPr>
          <a:xfrm>
            <a:off x="329981" y="1138692"/>
            <a:ext cx="53657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Oś elektryczna serca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Wypadkowy wektor depolaryzacji komór wyrażony w płaszczyźnie czołowej</a:t>
            </a:r>
          </a:p>
          <a:p>
            <a:endParaRPr lang="pl-PL" sz="1600" b="1" dirty="0"/>
          </a:p>
          <a:p>
            <a:r>
              <a:rPr lang="pl-PL" sz="1600" b="1" dirty="0" err="1"/>
              <a:t>Lewogram</a:t>
            </a:r>
            <a:endParaRPr lang="pl-P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Blok przedniej wiązki lewej odnogi pęczka </a:t>
            </a:r>
            <a:r>
              <a:rPr lang="pl-PL" sz="1600" b="1" dirty="0" err="1"/>
              <a:t>Hisa</a:t>
            </a:r>
            <a:r>
              <a:rPr lang="pl-PL" sz="1600" b="1" dirty="0"/>
              <a:t> (LAH)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Przerost lewej komory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Przebyty zawał ściany dolnej</a:t>
            </a:r>
          </a:p>
          <a:p>
            <a:endParaRPr lang="pl-PL" sz="1600" b="1" dirty="0"/>
          </a:p>
          <a:p>
            <a:r>
              <a:rPr lang="pl-PL" sz="1600" b="1" dirty="0" err="1"/>
              <a:t>Prawogram</a:t>
            </a:r>
            <a:endParaRPr lang="pl-P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Przerost prawej komory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Nadciśnienie płucne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Przebyty zawał ściany bocznej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Blok tylnej wiązki lewej odnogi pęczka </a:t>
            </a:r>
            <a:r>
              <a:rPr lang="pl-PL" sz="1600" b="1" dirty="0" err="1"/>
              <a:t>Hisa</a:t>
            </a:r>
            <a:r>
              <a:rPr lang="pl-PL" sz="1600" b="1" dirty="0"/>
              <a:t> (wykluczenie przerostu prawej komory)</a:t>
            </a:r>
          </a:p>
          <a:p>
            <a:endParaRPr lang="pl-PL" sz="1600" b="1" dirty="0"/>
          </a:p>
          <a:p>
            <a:r>
              <a:rPr lang="pl-PL" sz="1600" b="1" dirty="0"/>
              <a:t>Oś nieokreślona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Istotny przerost prawej komory w przebiegu nadciśnienia płucnego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Wrodzone wady serca.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Uszkodzenie serca w przebiegu </a:t>
            </a:r>
            <a:r>
              <a:rPr lang="pl-PL" sz="1600" b="1" dirty="0" err="1"/>
              <a:t>kardiomiopatii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3740406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EFAB65B9-526D-45D8-9B79-F3BCC8227080}"/>
              </a:ext>
            </a:extLst>
          </p:cNvPr>
          <p:cNvGrpSpPr/>
          <p:nvPr/>
        </p:nvGrpSpPr>
        <p:grpSpPr>
          <a:xfrm>
            <a:off x="83124" y="102613"/>
            <a:ext cx="4065795" cy="968135"/>
            <a:chOff x="2480708" y="1075883"/>
            <a:chExt cx="49840041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5E51D7CA-57AB-41E0-9526-68387026D324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9974EB3E-5471-4E9D-97DB-0B4951556ED3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896B226A-DE2E-48B4-81BD-C7C29DD6EF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2D655924-60C0-478E-AB91-021700E6327B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7A74C099-E45F-4BC4-BEDC-DF41C92D26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07A7959-EB77-472D-A357-C51FD9067045}"/>
                </a:ext>
              </a:extLst>
            </p:cNvPr>
            <p:cNvCxnSpPr>
              <a:cxnSpLocks/>
            </p:cNvCxnSpPr>
            <p:nvPr/>
          </p:nvCxnSpPr>
          <p:spPr>
            <a:xfrm>
              <a:off x="6211630" y="3861954"/>
              <a:ext cx="46109119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66219F35-F297-4114-8761-1C9B70A25A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BC5CBC86-7AE7-4804-84DC-4B82DBB712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C30A855-2541-4441-B3EF-D0DD903375F5}"/>
              </a:ext>
            </a:extLst>
          </p:cNvPr>
          <p:cNvSpPr txBox="1"/>
          <p:nvPr/>
        </p:nvSpPr>
        <p:spPr>
          <a:xfrm>
            <a:off x="413122" y="109986"/>
            <a:ext cx="574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OŚ ELEKTRYCZNA SERCA</a:t>
            </a:r>
          </a:p>
        </p:txBody>
      </p:sp>
      <p:pic>
        <p:nvPicPr>
          <p:cNvPr id="12" name="Picture 2" descr="Image result for oś elektryczna serca">
            <a:extLst>
              <a:ext uri="{FF2B5EF4-FFF2-40B4-BE49-F238E27FC236}">
                <a16:creationId xmlns:a16="http://schemas.microsoft.com/office/drawing/2014/main" id="{03CCBA1B-423C-4D67-841F-47C1EFE9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13" y="1019151"/>
            <a:ext cx="5787254" cy="48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ABFAE90B-B745-4070-BFE6-A750DC9B157C}"/>
              </a:ext>
            </a:extLst>
          </p:cNvPr>
          <p:cNvSpPr/>
          <p:nvPr/>
        </p:nvSpPr>
        <p:spPr>
          <a:xfrm>
            <a:off x="308613" y="1456693"/>
            <a:ext cx="6023858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Wyznaczanie na podstawie oceny konfiguracji (głównego wychylenia) zespołu QRS 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Dzielenie koła Cabrery na 4 części z wykorzystaniem osi x (</a:t>
            </a:r>
            <a:r>
              <a:rPr lang="pl-PL" b="1" dirty="0">
                <a:solidFill>
                  <a:srgbClr val="0055D4"/>
                </a:solidFill>
              </a:rPr>
              <a:t>odprowadzenie I</a:t>
            </a:r>
            <a:r>
              <a:rPr lang="pl-PL" b="1" dirty="0"/>
              <a:t>) i y (</a:t>
            </a:r>
            <a:r>
              <a:rPr lang="pl-PL" b="1" dirty="0">
                <a:solidFill>
                  <a:srgbClr val="0055D4"/>
                </a:solidFill>
              </a:rPr>
              <a:t>odprowadzenie </a:t>
            </a:r>
            <a:r>
              <a:rPr lang="pl-PL" b="1" dirty="0" err="1">
                <a:solidFill>
                  <a:srgbClr val="0055D4"/>
                </a:solidFill>
              </a:rPr>
              <a:t>aVF</a:t>
            </a:r>
            <a:r>
              <a:rPr lang="pl-PL" b="1" dirty="0"/>
              <a:t>)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W przypadku </a:t>
            </a:r>
            <a:r>
              <a:rPr lang="pl-PL" b="1" dirty="0" err="1"/>
              <a:t>lewogramu</a:t>
            </a:r>
            <a:r>
              <a:rPr lang="pl-PL" b="1" dirty="0"/>
              <a:t> wykorzystuje się dodatkowo </a:t>
            </a:r>
            <a:r>
              <a:rPr lang="pl-PL" b="1" dirty="0">
                <a:solidFill>
                  <a:srgbClr val="0055D4"/>
                </a:solidFill>
              </a:rPr>
              <a:t>odprowadzenie II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i="1" dirty="0"/>
              <a:t>Proste sposoby na wyznaczanie osi elektrycznej serca (mp.pl) - </a:t>
            </a:r>
            <a:r>
              <a:rPr lang="pl-PL" b="1" dirty="0">
                <a:solidFill>
                  <a:srgbClr val="0055D4"/>
                </a:solidFill>
                <a:hlinkClick r:id="rId3"/>
              </a:rPr>
              <a:t>LINK</a:t>
            </a:r>
            <a:endParaRPr lang="pl-PL" b="1" dirty="0">
              <a:solidFill>
                <a:srgbClr val="0055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85EEE17-4585-48DE-96EE-8DAB70690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514" y="1261805"/>
            <a:ext cx="4960424" cy="512534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4B6F763-FC9E-4CB6-BC40-C6A132552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27" y="1261805"/>
            <a:ext cx="4770552" cy="5161982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538EC612-FFF5-49EC-ACF3-A00B9A17FBD2}"/>
              </a:ext>
            </a:extLst>
          </p:cNvPr>
          <p:cNvGrpSpPr/>
          <p:nvPr/>
        </p:nvGrpSpPr>
        <p:grpSpPr>
          <a:xfrm>
            <a:off x="83124" y="102613"/>
            <a:ext cx="4065795" cy="968135"/>
            <a:chOff x="2480708" y="1075883"/>
            <a:chExt cx="49840041" cy="4657724"/>
          </a:xfrm>
          <a:noFill/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1951F673-A27C-4126-832E-1AF63DB42A9C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506605E7-CF79-44B8-92A2-083BA020F3B6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24EA8578-673D-4BEA-A3A7-4FC9DCB0B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2D344574-BA91-4D07-86DF-08556E08D7AC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4D0C31CA-CB95-47CE-BDDA-096F5503F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2DA42BC-2A91-4B6C-8FC4-BC22C11FC683}"/>
                </a:ext>
              </a:extLst>
            </p:cNvPr>
            <p:cNvCxnSpPr>
              <a:cxnSpLocks/>
            </p:cNvCxnSpPr>
            <p:nvPr/>
          </p:nvCxnSpPr>
          <p:spPr>
            <a:xfrm>
              <a:off x="6211630" y="3861954"/>
              <a:ext cx="46109119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22F1DA67-864D-41C0-867B-B1763671D3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F36C7988-0B03-4ED3-A13F-B4C5D7A223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DDD769F-744D-49D4-83D6-1AAAE1037804}"/>
              </a:ext>
            </a:extLst>
          </p:cNvPr>
          <p:cNvSpPr txBox="1"/>
          <p:nvPr/>
        </p:nvSpPr>
        <p:spPr>
          <a:xfrm>
            <a:off x="413122" y="109986"/>
            <a:ext cx="574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OŚ ELEKTRYCZNA SERCA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E0584E09-5BF5-41C7-BA12-49A00B0B81B7}"/>
              </a:ext>
            </a:extLst>
          </p:cNvPr>
          <p:cNvSpPr/>
          <p:nvPr/>
        </p:nvSpPr>
        <p:spPr>
          <a:xfrm>
            <a:off x="2549564" y="1506046"/>
            <a:ext cx="473127" cy="4517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6128136D-0BC5-4200-A878-34A1D745C6C8}"/>
              </a:ext>
            </a:extLst>
          </p:cNvPr>
          <p:cNvSpPr/>
          <p:nvPr/>
        </p:nvSpPr>
        <p:spPr>
          <a:xfrm>
            <a:off x="2549564" y="5242769"/>
            <a:ext cx="473127" cy="4517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A84B44BB-9BB0-4F9B-AACD-38618057DE69}"/>
              </a:ext>
            </a:extLst>
          </p:cNvPr>
          <p:cNvSpPr/>
          <p:nvPr/>
        </p:nvSpPr>
        <p:spPr>
          <a:xfrm>
            <a:off x="7320116" y="1390716"/>
            <a:ext cx="473127" cy="4517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ACCEBE11-7E6D-4684-899B-4A42F27D3075}"/>
              </a:ext>
            </a:extLst>
          </p:cNvPr>
          <p:cNvSpPr/>
          <p:nvPr/>
        </p:nvSpPr>
        <p:spPr>
          <a:xfrm>
            <a:off x="7320115" y="2245180"/>
            <a:ext cx="473127" cy="4517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ADA99F17-F64D-433B-A0EC-B2B5A288760B}"/>
              </a:ext>
            </a:extLst>
          </p:cNvPr>
          <p:cNvSpPr/>
          <p:nvPr/>
        </p:nvSpPr>
        <p:spPr>
          <a:xfrm>
            <a:off x="7320114" y="5242769"/>
            <a:ext cx="473127" cy="4517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górę 18">
            <a:extLst>
              <a:ext uri="{FF2B5EF4-FFF2-40B4-BE49-F238E27FC236}">
                <a16:creationId xmlns:a16="http://schemas.microsoft.com/office/drawing/2014/main" id="{0F056ADD-FCB1-488D-A9D6-D5DA3EDBDE16}"/>
              </a:ext>
            </a:extLst>
          </p:cNvPr>
          <p:cNvSpPr/>
          <p:nvPr/>
        </p:nvSpPr>
        <p:spPr>
          <a:xfrm>
            <a:off x="543427" y="5248715"/>
            <a:ext cx="179880" cy="4457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w górę 19">
            <a:extLst>
              <a:ext uri="{FF2B5EF4-FFF2-40B4-BE49-F238E27FC236}">
                <a16:creationId xmlns:a16="http://schemas.microsoft.com/office/drawing/2014/main" id="{3455FD4F-3749-41B7-A626-1984FD7F08AB}"/>
              </a:ext>
            </a:extLst>
          </p:cNvPr>
          <p:cNvSpPr/>
          <p:nvPr/>
        </p:nvSpPr>
        <p:spPr>
          <a:xfrm>
            <a:off x="5861505" y="1396662"/>
            <a:ext cx="179880" cy="4457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6E53FA2E-F84E-4F3F-B09F-BDD088F40D3E}"/>
              </a:ext>
            </a:extLst>
          </p:cNvPr>
          <p:cNvSpPr/>
          <p:nvPr/>
        </p:nvSpPr>
        <p:spPr>
          <a:xfrm rot="10800000">
            <a:off x="543427" y="1506046"/>
            <a:ext cx="179880" cy="4457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: w górę 21">
            <a:extLst>
              <a:ext uri="{FF2B5EF4-FFF2-40B4-BE49-F238E27FC236}">
                <a16:creationId xmlns:a16="http://schemas.microsoft.com/office/drawing/2014/main" id="{07A104C6-69AA-462C-8B1D-5E46B6C147AB}"/>
              </a:ext>
            </a:extLst>
          </p:cNvPr>
          <p:cNvSpPr/>
          <p:nvPr/>
        </p:nvSpPr>
        <p:spPr>
          <a:xfrm rot="10800000">
            <a:off x="5863558" y="2245180"/>
            <a:ext cx="179880" cy="4457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górę 22">
            <a:extLst>
              <a:ext uri="{FF2B5EF4-FFF2-40B4-BE49-F238E27FC236}">
                <a16:creationId xmlns:a16="http://schemas.microsoft.com/office/drawing/2014/main" id="{6F810A03-8665-416F-99C0-8DF05C7F08AB}"/>
              </a:ext>
            </a:extLst>
          </p:cNvPr>
          <p:cNvSpPr/>
          <p:nvPr/>
        </p:nvSpPr>
        <p:spPr>
          <a:xfrm rot="10800000">
            <a:off x="5866295" y="5248715"/>
            <a:ext cx="179880" cy="4457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9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65C7E309-CB18-42AF-80A1-0D62D6D3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21" y="1582340"/>
            <a:ext cx="6264636" cy="4333341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23BED538-A84A-48B1-926D-26903CBC14DB}"/>
              </a:ext>
            </a:extLst>
          </p:cNvPr>
          <p:cNvGrpSpPr/>
          <p:nvPr/>
        </p:nvGrpSpPr>
        <p:grpSpPr>
          <a:xfrm>
            <a:off x="83124" y="102613"/>
            <a:ext cx="2455360" cy="968135"/>
            <a:chOff x="2480708" y="1075883"/>
            <a:chExt cx="30098724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9F2514FF-36DC-484F-AF55-92BA6A854DD2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102B7020-97CC-413F-AC03-BA75C931567D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1E500A7E-E664-4C07-927C-3187AF5D6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AA92B8F0-3D50-4554-9F68-2E4F04920748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796CC49B-F853-4360-A6C2-364C2AD38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09920B73-5A80-4A43-B10E-480A25BEF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9"/>
              <a:ext cx="26367802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65D35EF4-FADF-4C50-9DD9-39A715C5B1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9018E067-7771-4190-A0BE-E1B810A491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6EDAC9D-A7E5-4BD3-814F-B8273BC7F64B}"/>
              </a:ext>
            </a:extLst>
          </p:cNvPr>
          <p:cNvSpPr txBox="1"/>
          <p:nvPr/>
        </p:nvSpPr>
        <p:spPr>
          <a:xfrm>
            <a:off x="413122" y="109986"/>
            <a:ext cx="212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RYTM SERCA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681B171-3052-4E16-816E-E585F5927AE8}"/>
              </a:ext>
            </a:extLst>
          </p:cNvPr>
          <p:cNvSpPr/>
          <p:nvPr/>
        </p:nvSpPr>
        <p:spPr>
          <a:xfrm>
            <a:off x="287245" y="1213296"/>
            <a:ext cx="5553135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Rytm zatokowy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Po każdym załamku P występuje zespół QRS 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Każdy zespól QRS jest poprzedzony załamkiem P. 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Załamek P </a:t>
            </a:r>
            <a:r>
              <a:rPr lang="pl-PL" b="1" dirty="0">
                <a:solidFill>
                  <a:srgbClr val="0058DB"/>
                </a:solidFill>
              </a:rPr>
              <a:t>dodatni w I, II, </a:t>
            </a:r>
            <a:r>
              <a:rPr lang="pl-PL" b="1" dirty="0" err="1">
                <a:solidFill>
                  <a:srgbClr val="0058DB"/>
                </a:solidFill>
              </a:rPr>
              <a:t>aVF</a:t>
            </a:r>
            <a:r>
              <a:rPr lang="pl-PL" b="1" dirty="0"/>
              <a:t>, w odprowadzeniu </a:t>
            </a:r>
            <a:r>
              <a:rPr lang="pl-PL" b="1" dirty="0" err="1">
                <a:solidFill>
                  <a:srgbClr val="0058DB"/>
                </a:solidFill>
              </a:rPr>
              <a:t>aVR</a:t>
            </a:r>
            <a:r>
              <a:rPr lang="pl-PL" b="1" dirty="0">
                <a:solidFill>
                  <a:srgbClr val="0058DB"/>
                </a:solidFill>
              </a:rPr>
              <a:t> ujemny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Odstęp PQ jest dłuższy niż 120 ms </a:t>
            </a:r>
          </a:p>
          <a:p>
            <a:pPr>
              <a:lnSpc>
                <a:spcPct val="150000"/>
              </a:lnSpc>
            </a:pPr>
            <a:endParaRPr lang="pl-PL" b="1" dirty="0"/>
          </a:p>
          <a:p>
            <a:pPr>
              <a:lnSpc>
                <a:spcPct val="150000"/>
              </a:lnSpc>
            </a:pPr>
            <a:r>
              <a:rPr lang="pl-PL" b="1" dirty="0"/>
              <a:t>Częstość rytmu serca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Prawidłowy rytm zatokowy – 60-100 </a:t>
            </a:r>
            <a:r>
              <a:rPr lang="pl-PL" b="1" dirty="0" err="1"/>
              <a:t>bpm</a:t>
            </a:r>
            <a:endParaRPr lang="pl-PL" b="1" dirty="0"/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Bradykardia – &lt;60 </a:t>
            </a:r>
            <a:r>
              <a:rPr lang="pl-PL" b="1" dirty="0" err="1"/>
              <a:t>bpm</a:t>
            </a:r>
            <a:endParaRPr lang="pl-PL" b="1" dirty="0"/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Tachykardia – &gt;100 </a:t>
            </a:r>
            <a:r>
              <a:rPr lang="pl-PL" b="1" dirty="0" err="1"/>
              <a:t>bpm</a:t>
            </a:r>
            <a:endParaRPr lang="pl-PL" b="1" dirty="0"/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Obliczanie: 300/liczba dużych kratek </a:t>
            </a:r>
          </a:p>
        </p:txBody>
      </p:sp>
    </p:spTree>
    <p:extLst>
      <p:ext uri="{BB962C8B-B14F-4D97-AF65-F5344CB8AC3E}">
        <p14:creationId xmlns:p14="http://schemas.microsoft.com/office/powerpoint/2010/main" val="3028149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4039F19-2EDC-4539-8847-96494C30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725" y="1035333"/>
            <a:ext cx="7919785" cy="4787333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52F1E1D6-40A4-40F2-9036-0159E0076094}"/>
              </a:ext>
            </a:extLst>
          </p:cNvPr>
          <p:cNvGrpSpPr/>
          <p:nvPr/>
        </p:nvGrpSpPr>
        <p:grpSpPr>
          <a:xfrm>
            <a:off x="83124" y="102613"/>
            <a:ext cx="4366046" cy="968135"/>
            <a:chOff x="2480708" y="1075883"/>
            <a:chExt cx="53520629" cy="4657724"/>
          </a:xfrm>
          <a:noFill/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96BFB4AB-B4AD-4261-8A0C-A317E0269C45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D2959C36-5A99-426C-8A27-72FEDEC39177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125F5E08-76AA-4B25-BA5C-CA0157F79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723693E5-3EE2-4EE5-AC7B-C5BCF70F7FEC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05682F45-A7FD-41B5-8082-AEEE0D821D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2FE5AC26-77BC-496C-BD28-A9A965E5A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54"/>
              <a:ext cx="49789707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ADB1F07E-9702-481C-B9C4-F77ADFE7B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CDAE74E7-84A8-4744-9767-F21A858BBE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2774FB6-9A57-4B5A-823D-23C05DDC2AB8}"/>
              </a:ext>
            </a:extLst>
          </p:cNvPr>
          <p:cNvSpPr txBox="1"/>
          <p:nvPr/>
        </p:nvSpPr>
        <p:spPr>
          <a:xfrm>
            <a:off x="413122" y="109986"/>
            <a:ext cx="423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NARZĘDZIA POMOCNICZE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7BD6BCE-5B6E-4DF1-934C-266814151E82}"/>
              </a:ext>
            </a:extLst>
          </p:cNvPr>
          <p:cNvSpPr txBox="1"/>
          <p:nvPr/>
        </p:nvSpPr>
        <p:spPr>
          <a:xfrm>
            <a:off x="329981" y="2590628"/>
            <a:ext cx="308968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Cyrkiel</a:t>
            </a:r>
          </a:p>
          <a:p>
            <a:pPr marL="285750" indent="-285750">
              <a:lnSpc>
                <a:spcPct val="20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Linijka z kątomierzem</a:t>
            </a:r>
          </a:p>
          <a:p>
            <a:pPr marL="285750" indent="-285750">
              <a:lnSpc>
                <a:spcPct val="20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Linia prosta</a:t>
            </a:r>
          </a:p>
        </p:txBody>
      </p:sp>
    </p:spTree>
    <p:extLst>
      <p:ext uri="{BB962C8B-B14F-4D97-AF65-F5344CB8AC3E}">
        <p14:creationId xmlns:p14="http://schemas.microsoft.com/office/powerpoint/2010/main" val="20036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B1B6D577-F095-47DF-9B44-DD215EB785C5}"/>
              </a:ext>
            </a:extLst>
          </p:cNvPr>
          <p:cNvGrpSpPr/>
          <p:nvPr/>
        </p:nvGrpSpPr>
        <p:grpSpPr>
          <a:xfrm>
            <a:off x="83124" y="102613"/>
            <a:ext cx="3587728" cy="968135"/>
            <a:chOff x="2480708" y="1075883"/>
            <a:chExt cx="43979715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1F1A4881-4D13-409E-8127-05F4F32F173B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AD8591A5-7852-446C-A152-6575B480C313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756D49EB-53D8-41BD-ADFE-A05AAB935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D67E58DA-73CA-4D95-BAC4-D13F7CE6FCEA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F0DE6967-E958-43A9-A5AD-489E94808E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16266A8C-98E2-4520-B3B8-51F4A11222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628580"/>
              <a:ext cx="40248793" cy="233397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20CED0A-3BEA-4DA1-961D-8BC4D52AB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98957015-A996-4E33-A12B-697EC53C71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422B081-EB76-4142-9093-66CC60C7CC25}"/>
              </a:ext>
            </a:extLst>
          </p:cNvPr>
          <p:cNvSpPr txBox="1"/>
          <p:nvPr/>
        </p:nvSpPr>
        <p:spPr>
          <a:xfrm>
            <a:off x="413122" y="109986"/>
            <a:ext cx="568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DEKALOG OPISU EKG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E1D4E7F-6699-48D1-881A-454D0D28B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34" y="507487"/>
            <a:ext cx="5606885" cy="6158593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63126AB6-C623-4B42-BF9B-3E3FF4302D93}"/>
              </a:ext>
            </a:extLst>
          </p:cNvPr>
          <p:cNvSpPr/>
          <p:nvPr/>
        </p:nvSpPr>
        <p:spPr>
          <a:xfrm>
            <a:off x="329981" y="1207790"/>
            <a:ext cx="565257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pl-PL" sz="1400" b="1" dirty="0"/>
              <a:t>Opis rytmu prowadzącego serca widocznego w zapisie oraz jego częstotliwości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pl-PL" sz="1400" b="1" dirty="0"/>
              <a:t>Opis osi elektrycznej serca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pl-PL" sz="1400" b="1" dirty="0"/>
              <a:t>Ocena załamków P (morfologia, zaburzenia przewodzenia zatokowo-przedsionkowego)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pl-PL" sz="1400" b="1" dirty="0"/>
              <a:t>Ocena czasu trwania odstępu PQ, związku załamków P z zespołami QRS oraz ewentualnych zaburzeń przewodzenia przedsionkowo-komorowego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pl-PL" sz="1400" b="1" dirty="0"/>
              <a:t>Ocena czasu trwania zespołów QRS i ewentualnych zaburzeń przewodzenia śródkomorowego 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pl-PL" sz="1400" b="1" dirty="0"/>
              <a:t>Ocena amplitudy załamków zespołów QRS pod kątem występowania przerostu komór 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pl-PL" sz="1400" b="1" dirty="0"/>
              <a:t>Ocena morfologii zespołów QRS pod kątem występowania patologicznych załamków Q lub redukcji załamków R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pl-PL" sz="1400" b="1" dirty="0"/>
              <a:t>Ocena odcinka ST (uniesienie, obniżenie), ocena załamka T oraz czasu trwania odstępu </a:t>
            </a:r>
            <a:r>
              <a:rPr lang="pl-PL" sz="1400" b="1" dirty="0" err="1"/>
              <a:t>QTc</a:t>
            </a:r>
            <a:endParaRPr lang="pl-PL" sz="1400" b="1" dirty="0"/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pl-PL" sz="1400" b="1" dirty="0"/>
              <a:t>Ocena występujących arytmii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pl-PL" sz="1400" b="1" dirty="0"/>
              <a:t>U pacjentów z wszczepionym rozrusznikiem/ICD opisujemy jego funkcjonowanie</a:t>
            </a:r>
          </a:p>
          <a:p>
            <a:pPr>
              <a:spcBef>
                <a:spcPts val="150"/>
              </a:spcBef>
              <a:spcAft>
                <a:spcPts val="150"/>
              </a:spcAft>
            </a:pPr>
            <a:endParaRPr lang="pl-PL" sz="1400" b="1" dirty="0"/>
          </a:p>
          <a:p>
            <a:pPr marL="285750" indent="-285750">
              <a:spcBef>
                <a:spcPts val="150"/>
              </a:spcBef>
              <a:spcAft>
                <a:spcPts val="150"/>
              </a:spcAft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W razie możliwości porównujemy aktualny zapis EKG z poprzednimi</a:t>
            </a:r>
          </a:p>
          <a:p>
            <a:pPr marL="285750" indent="-285750">
              <a:spcBef>
                <a:spcPts val="150"/>
              </a:spcBef>
              <a:spcAft>
                <a:spcPts val="150"/>
              </a:spcAft>
              <a:buSzPct val="140000"/>
              <a:buFont typeface="Arial" panose="020B0604020202020204" pitchFamily="34" charset="0"/>
              <a:buChar char="•"/>
            </a:pPr>
            <a:r>
              <a:rPr lang="pl-PL" sz="1400" b="1" dirty="0"/>
              <a:t>Ocena zapisu pod kątem stanu klinicznego pacjenta</a:t>
            </a:r>
          </a:p>
        </p:txBody>
      </p:sp>
    </p:spTree>
    <p:extLst>
      <p:ext uri="{BB962C8B-B14F-4D97-AF65-F5344CB8AC3E}">
        <p14:creationId xmlns:p14="http://schemas.microsoft.com/office/powerpoint/2010/main" val="1052080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7C33B770-28FF-4BDF-9211-842FE21F2256}"/>
              </a:ext>
            </a:extLst>
          </p:cNvPr>
          <p:cNvGrpSpPr/>
          <p:nvPr/>
        </p:nvGrpSpPr>
        <p:grpSpPr>
          <a:xfrm>
            <a:off x="83124" y="102613"/>
            <a:ext cx="2741963" cy="968135"/>
            <a:chOff x="2480708" y="1075883"/>
            <a:chExt cx="33612011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AF079570-BD38-491A-B8EB-725AB4E81C24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536379C9-0A39-4E33-9138-696A694D618E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FF27289B-E9E8-40A0-BD08-9F4680006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538FF5E9-6F63-4C54-A368-54ACFC2029AB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BE4C6E10-BD53-4946-AE77-450A973C3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BCA91E-AB75-46E8-9AB5-327B336707C8}"/>
                </a:ext>
              </a:extLst>
            </p:cNvPr>
            <p:cNvCxnSpPr>
              <a:cxnSpLocks/>
            </p:cNvCxnSpPr>
            <p:nvPr/>
          </p:nvCxnSpPr>
          <p:spPr>
            <a:xfrm>
              <a:off x="6211630" y="3861954"/>
              <a:ext cx="29881089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87112AAF-00BA-4D19-A58D-8FEE261A1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15FD3C73-C37A-458E-A53A-FE0CF0B4DF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90C9CD0-1489-4588-84A9-FA3BFEBFE108}"/>
              </a:ext>
            </a:extLst>
          </p:cNvPr>
          <p:cNvSpPr txBox="1"/>
          <p:nvPr/>
        </p:nvSpPr>
        <p:spPr>
          <a:xfrm>
            <a:off x="413122" y="109986"/>
            <a:ext cx="574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BIBLIOGRAFIA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87850B0-AD20-4C3E-BFC1-E64C7E33F1E3}"/>
              </a:ext>
            </a:extLst>
          </p:cNvPr>
          <p:cNvSpPr txBox="1"/>
          <p:nvPr/>
        </p:nvSpPr>
        <p:spPr>
          <a:xfrm>
            <a:off x="329981" y="1167499"/>
            <a:ext cx="11652753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N. </a:t>
            </a:r>
            <a:r>
              <a:rPr lang="pl-PL" sz="1600" b="1" dirty="0" err="1"/>
              <a:t>Holtz</a:t>
            </a:r>
            <a:r>
              <a:rPr lang="pl-PL" sz="1600" b="1" dirty="0"/>
              <a:t>, T. Garcia, </a:t>
            </a:r>
            <a:r>
              <a:rPr lang="pl-PL" sz="1600" b="1" dirty="0">
                <a:solidFill>
                  <a:srgbClr val="0058DB"/>
                </a:solidFill>
              </a:rPr>
              <a:t>EKG — sztuka interpretacji</a:t>
            </a:r>
            <a:r>
              <a:rPr lang="pl-PL" sz="1600" b="1" dirty="0"/>
              <a:t>, Warszawa 2012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Prezentacja </a:t>
            </a:r>
            <a:r>
              <a:rPr lang="pl-PL" sz="1600" b="1" dirty="0">
                <a:solidFill>
                  <a:srgbClr val="0058DB"/>
                </a:solidFill>
              </a:rPr>
              <a:t>Fizjologia układu krążenia – ćw.3</a:t>
            </a:r>
            <a:r>
              <a:rPr lang="pl-PL" sz="1600" b="1" dirty="0"/>
              <a:t>, Katedra Fizjologii Człowieka, CM UWM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R. Baranowski, D. Wojciechowski, M. Maciejewska, </a:t>
            </a:r>
            <a:r>
              <a:rPr lang="pl-PL" sz="1600" b="1" dirty="0">
                <a:solidFill>
                  <a:srgbClr val="0058DB"/>
                </a:solidFill>
              </a:rPr>
              <a:t>Zalecenia dotyczące stosowania </a:t>
            </a:r>
            <a:r>
              <a:rPr lang="pl-PL" sz="1600" b="1" dirty="0" err="1">
                <a:solidFill>
                  <a:srgbClr val="0058DB"/>
                </a:solidFill>
              </a:rPr>
              <a:t>rozpoznań</a:t>
            </a:r>
            <a:r>
              <a:rPr lang="pl-PL" sz="1600" b="1" dirty="0">
                <a:solidFill>
                  <a:srgbClr val="0058DB"/>
                </a:solidFill>
              </a:rPr>
              <a:t> elektrokardiograficznych</a:t>
            </a:r>
            <a:r>
              <a:rPr lang="pl-PL" sz="1600" b="1" dirty="0"/>
              <a:t>, PTK 2010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R. Baranowski, </a:t>
            </a:r>
            <a:r>
              <a:rPr lang="pl-PL" sz="1600" b="1" dirty="0">
                <a:solidFill>
                  <a:srgbClr val="0058DB"/>
                </a:solidFill>
              </a:rPr>
              <a:t>Oś elektryczna serca — opisywać czy nie opisywać?</a:t>
            </a:r>
            <a:r>
              <a:rPr lang="pl-PL" sz="1600" b="1" dirty="0"/>
              <a:t>, Choroby serca i naczyń 2014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A. Dąbrowski, </a:t>
            </a:r>
            <a:r>
              <a:rPr lang="pl-PL" sz="1600" b="1" dirty="0">
                <a:solidFill>
                  <a:srgbClr val="0058DB"/>
                </a:solidFill>
              </a:rPr>
              <a:t>Weekendowy kurs EKG</a:t>
            </a:r>
            <a:r>
              <a:rPr lang="pl-PL" sz="1600" b="1" dirty="0"/>
              <a:t>, mp.pl</a:t>
            </a:r>
          </a:p>
          <a:p>
            <a:pPr lvl="1">
              <a:lnSpc>
                <a:spcPct val="150000"/>
              </a:lnSpc>
              <a:buSzPct val="140000"/>
            </a:pPr>
            <a:r>
              <a:rPr lang="pl-PL" sz="1600" b="1" dirty="0">
                <a:hlinkClick r:id="rId2"/>
              </a:rPr>
              <a:t>https://www.mp.pl/ekg/kurs-ekg.html</a:t>
            </a:r>
            <a:endParaRPr lang="pl-PL" sz="1600" b="1" dirty="0"/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M. Waligóra, G. Kopeć, </a:t>
            </a:r>
            <a:r>
              <a:rPr lang="pl-PL" sz="1600" b="1" dirty="0">
                <a:solidFill>
                  <a:srgbClr val="0058DB"/>
                </a:solidFill>
              </a:rPr>
              <a:t>Proste sposoby na wyznaczanie osi elektrycznej serca</a:t>
            </a:r>
            <a:r>
              <a:rPr lang="pl-PL" sz="1600" b="1" dirty="0"/>
              <a:t>, mp.pl</a:t>
            </a:r>
          </a:p>
          <a:p>
            <a:pPr lvl="1">
              <a:lnSpc>
                <a:spcPct val="150000"/>
              </a:lnSpc>
              <a:buSzPct val="140000"/>
            </a:pPr>
            <a:r>
              <a:rPr lang="pl-PL" sz="1600" b="1" dirty="0">
                <a:hlinkClick r:id="rId3"/>
              </a:rPr>
              <a:t>https://kardiologia.mp.pl/ekg/podstawy/98863,proste-sposoby-na-wyznaczanie-osi-elektrycznej-serca</a:t>
            </a:r>
            <a:endParaRPr lang="pl-PL" sz="1600" b="1" dirty="0"/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 err="1"/>
              <a:t>Introduction</a:t>
            </a:r>
            <a:r>
              <a:rPr lang="pl-PL" sz="1600" b="1" dirty="0"/>
              <a:t> to ECG </a:t>
            </a:r>
            <a:r>
              <a:rPr lang="pl-PL" sz="1600" b="1" dirty="0" err="1"/>
              <a:t>interpretation</a:t>
            </a:r>
            <a:r>
              <a:rPr lang="pl-PL" sz="1600" b="1" dirty="0"/>
              <a:t>, ECG &amp; ECHO learning</a:t>
            </a:r>
          </a:p>
          <a:p>
            <a:pPr lvl="1">
              <a:lnSpc>
                <a:spcPct val="150000"/>
              </a:lnSpc>
              <a:buSzPct val="140000"/>
            </a:pPr>
            <a:r>
              <a:rPr lang="pl-PL" sz="1600" b="1" dirty="0">
                <a:hlinkClick r:id="rId4"/>
              </a:rPr>
              <a:t>https://ecgwaves.com/lesson/introduction-to-ecg-interpretation-2/</a:t>
            </a:r>
            <a:endParaRPr lang="pl-PL" sz="1600" b="1" dirty="0"/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ECG </a:t>
            </a:r>
            <a:r>
              <a:rPr lang="pl-PL" sz="1600" b="1" dirty="0" err="1"/>
              <a:t>basics</a:t>
            </a:r>
            <a:r>
              <a:rPr lang="pl-PL" sz="1600" b="1" dirty="0"/>
              <a:t>, Osmosis.org</a:t>
            </a:r>
          </a:p>
          <a:p>
            <a:pPr lvl="1">
              <a:lnSpc>
                <a:spcPct val="150000"/>
              </a:lnSpc>
              <a:buSzPct val="140000"/>
            </a:pPr>
            <a:r>
              <a:rPr lang="pl-PL" sz="1600" b="1" dirty="0">
                <a:hlinkClick r:id="rId5"/>
              </a:rPr>
              <a:t>https://www.osmosis.org/learn/ECG_basics</a:t>
            </a:r>
            <a:endParaRPr lang="pl-PL" sz="1600" b="1" dirty="0"/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sz="1600" b="1" dirty="0"/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355068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7E36046-2EF7-460F-97E5-7E7753E3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49" y="371596"/>
            <a:ext cx="8081901" cy="62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4776D4BF-9C34-447E-8318-90668A811E12}"/>
              </a:ext>
            </a:extLst>
          </p:cNvPr>
          <p:cNvGrpSpPr/>
          <p:nvPr/>
        </p:nvGrpSpPr>
        <p:grpSpPr>
          <a:xfrm>
            <a:off x="83124" y="102613"/>
            <a:ext cx="3601772" cy="968135"/>
            <a:chOff x="2480708" y="1075883"/>
            <a:chExt cx="44151872" cy="4657724"/>
          </a:xfrm>
          <a:noFill/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58E04BF4-C3B4-4C06-9F4A-DF38A20B32EF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6502F0F4-1162-4DC5-8AAA-09B7F3201C73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52F40111-2FC6-4F6D-AB6A-A86327A857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E0974605-E971-4BE1-B616-43E0636BE66E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82F10821-798D-4C9C-8C00-D36B66676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4319F452-0536-482D-ABA7-6850DC604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4"/>
              <a:ext cx="40420950" cy="1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7A56C4F8-51EC-4560-BC58-79F1ACEE7B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66D17A7F-E512-4007-8945-C3B06917CF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26C329D-69EE-4ABD-BFC6-5DFCFCD4EDA0}"/>
              </a:ext>
            </a:extLst>
          </p:cNvPr>
          <p:cNvSpPr txBox="1"/>
          <p:nvPr/>
        </p:nvSpPr>
        <p:spPr>
          <a:xfrm>
            <a:off x="413122" y="109986"/>
            <a:ext cx="4392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ELEKTROFIZJOLOGIA</a:t>
            </a:r>
          </a:p>
        </p:txBody>
      </p:sp>
    </p:spTree>
    <p:extLst>
      <p:ext uri="{BB962C8B-B14F-4D97-AF65-F5344CB8AC3E}">
        <p14:creationId xmlns:p14="http://schemas.microsoft.com/office/powerpoint/2010/main" val="378586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4/4c/2032_Automatic_Innervation.jpg/320px-2032_Automatic_Innervation.jpg">
            <a:extLst>
              <a:ext uri="{FF2B5EF4-FFF2-40B4-BE49-F238E27FC236}">
                <a16:creationId xmlns:a16="http://schemas.microsoft.com/office/drawing/2014/main" id="{5524D6C9-01DD-4C9F-B9DE-51F2B817E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256" y="1070748"/>
            <a:ext cx="2530248" cy="5092125"/>
          </a:xfrm>
          <a:prstGeom prst="rect">
            <a:avLst/>
          </a:prstGeom>
          <a:noFill/>
        </p:spPr>
      </p:pic>
      <p:pic>
        <p:nvPicPr>
          <p:cNvPr id="3" name="Picture 4" descr="https://upload.wikimedia.org/wikipedia/commons/thumb/f/f6/2033_Depolarization_in_Sinus_Rhythm.jpg/800px-2033_Depolarization_in_Sinus_Rhythm.jpg">
            <a:extLst>
              <a:ext uri="{FF2B5EF4-FFF2-40B4-BE49-F238E27FC236}">
                <a16:creationId xmlns:a16="http://schemas.microsoft.com/office/drawing/2014/main" id="{472C0A4E-D8A7-4AF8-8BAB-D71EF03A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504" y="898947"/>
            <a:ext cx="3721033" cy="5604805"/>
          </a:xfrm>
          <a:prstGeom prst="rect">
            <a:avLst/>
          </a:prstGeom>
          <a:noFill/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19CFA6AD-4F56-4D94-9E10-F0F5BAAB82CF}"/>
              </a:ext>
            </a:extLst>
          </p:cNvPr>
          <p:cNvGrpSpPr/>
          <p:nvPr/>
        </p:nvGrpSpPr>
        <p:grpSpPr>
          <a:xfrm>
            <a:off x="83124" y="102613"/>
            <a:ext cx="4886441" cy="968135"/>
            <a:chOff x="2480708" y="1075883"/>
            <a:chExt cx="59899826" cy="4657724"/>
          </a:xfrm>
          <a:noFill/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49AACEDE-FB4E-4494-8387-9DA40CD9D24C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A5B64F7B-9A10-470A-AD5D-B7450155AE6A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4C6D06C2-74E4-44EE-BA3C-FA8EC07CA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2A34D11B-704F-460A-98F0-3DD4D348F49E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7B9DFB84-E1B5-48A9-A849-DD10736AF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4AD305EA-C137-467F-9B1C-D4C8215B1ED7}"/>
                </a:ext>
              </a:extLst>
            </p:cNvPr>
            <p:cNvCxnSpPr>
              <a:cxnSpLocks/>
            </p:cNvCxnSpPr>
            <p:nvPr/>
          </p:nvCxnSpPr>
          <p:spPr>
            <a:xfrm>
              <a:off x="6211630" y="3861963"/>
              <a:ext cx="56168904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9408D43B-DD8F-4C38-A2C8-6FF687E7A5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440388D6-4AB7-4E41-B209-C2C78700D6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979B8D2-14D8-464F-B99F-2CE244795684}"/>
              </a:ext>
            </a:extLst>
          </p:cNvPr>
          <p:cNvSpPr txBox="1"/>
          <p:nvPr/>
        </p:nvSpPr>
        <p:spPr>
          <a:xfrm>
            <a:off x="413122" y="109986"/>
            <a:ext cx="494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REGULACJA AUTONOMICZNA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B5B39BB-3610-4D0C-B0C4-E0B881CE9873}"/>
              </a:ext>
            </a:extLst>
          </p:cNvPr>
          <p:cNvSpPr/>
          <p:nvPr/>
        </p:nvSpPr>
        <p:spPr>
          <a:xfrm>
            <a:off x="329981" y="1492451"/>
            <a:ext cx="49407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55D4"/>
                </a:solidFill>
              </a:rPr>
              <a:t>Acetylocholina</a:t>
            </a:r>
            <a:r>
              <a:rPr lang="pl-PL" b="1" dirty="0"/>
              <a:t> </a:t>
            </a:r>
          </a:p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Receptory muskarynowe M2</a:t>
            </a:r>
          </a:p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Zwiększa wypływ jonów K+ z komórek rozrusznika </a:t>
            </a:r>
          </a:p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Wydłuża czas trwania </a:t>
            </a:r>
            <a:r>
              <a:rPr lang="pl-PL" b="1" dirty="0" err="1"/>
              <a:t>prepotencjału</a:t>
            </a:r>
            <a:r>
              <a:rPr lang="pl-PL" b="1" dirty="0"/>
              <a:t> rozrusznika </a:t>
            </a:r>
          </a:p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55D4"/>
                </a:solidFill>
              </a:rPr>
              <a:t>Zwalnia </a:t>
            </a:r>
            <a:r>
              <a:rPr lang="pl-PL" b="1" dirty="0"/>
              <a:t>częstość rytmu</a:t>
            </a:r>
          </a:p>
          <a:p>
            <a:endParaRPr lang="pl-PL" b="1" dirty="0"/>
          </a:p>
          <a:p>
            <a:r>
              <a:rPr lang="pl-PL" b="1" dirty="0">
                <a:solidFill>
                  <a:srgbClr val="0055D4"/>
                </a:solidFill>
              </a:rPr>
              <a:t>Noradrenalina</a:t>
            </a:r>
            <a:r>
              <a:rPr lang="pl-PL" b="1" dirty="0"/>
              <a:t> </a:t>
            </a:r>
          </a:p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Receptory β-adrenergiczne</a:t>
            </a:r>
          </a:p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Zwiększa napływ jonów Ca2+ do komórek rozrusznika</a:t>
            </a:r>
          </a:p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Skraca czas trwania </a:t>
            </a:r>
            <a:r>
              <a:rPr lang="pl-PL" b="1" dirty="0" err="1"/>
              <a:t>prepotencjału</a:t>
            </a:r>
            <a:r>
              <a:rPr lang="pl-PL" b="1" dirty="0"/>
              <a:t> rozrusznika </a:t>
            </a:r>
          </a:p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55D4"/>
                </a:solidFill>
              </a:rPr>
              <a:t>Przyspiesza </a:t>
            </a:r>
            <a:r>
              <a:rPr lang="pl-PL" b="1" dirty="0"/>
              <a:t>częstość rytmu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34353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86BBFE18-9E5F-4C2F-8E24-A07C64248BA0}"/>
              </a:ext>
            </a:extLst>
          </p:cNvPr>
          <p:cNvGrpSpPr/>
          <p:nvPr/>
        </p:nvGrpSpPr>
        <p:grpSpPr>
          <a:xfrm>
            <a:off x="83124" y="102613"/>
            <a:ext cx="2045927" cy="968135"/>
            <a:chOff x="2480708" y="1075883"/>
            <a:chExt cx="25079740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03CFB13A-9BE7-4F3F-9028-0986D2FF8C7A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9C97259D-FBDF-40C8-B81C-933547983C64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C7D2955D-5414-4A63-B6FA-429F8C82D6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073F3FA3-D346-4428-947A-C35DBE59D1F1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41F64A5B-F64C-49A9-B366-65C4808A3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F9D19F11-0405-4284-95C0-0904947976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4"/>
              <a:ext cx="21348818" cy="1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D66E5043-E221-4BE3-8552-CAD32E218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E0ED61A0-5DFA-48A0-9B9D-4E656A1CEC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D2D52F9-4F8E-43C0-83AF-A37FE5FBAB2F}"/>
              </a:ext>
            </a:extLst>
          </p:cNvPr>
          <p:cNvSpPr txBox="1"/>
          <p:nvPr/>
        </p:nvSpPr>
        <p:spPr>
          <a:xfrm>
            <a:off x="413122" y="109986"/>
            <a:ext cx="4392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WEKTORY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D680969-A843-4046-8137-84A21C62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51" y="912362"/>
            <a:ext cx="9079298" cy="53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3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DAD0C206-D823-418B-B643-41EA2C5282D2}"/>
              </a:ext>
            </a:extLst>
          </p:cNvPr>
          <p:cNvSpPr/>
          <p:nvPr/>
        </p:nvSpPr>
        <p:spPr>
          <a:xfrm>
            <a:off x="329981" y="1543853"/>
            <a:ext cx="5385829" cy="42043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Wielkość wychylenia w zapisie EKG zależy od wartości napięcia rejestrowanego wektora i jego kierunku względem osi danego odprowadzenia</a:t>
            </a:r>
          </a:p>
          <a:p>
            <a:pPr marL="285750" indent="-285750" algn="just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 algn="just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Jeżeli wektor jest </a:t>
            </a:r>
            <a:r>
              <a:rPr lang="pl-PL" b="1" dirty="0">
                <a:solidFill>
                  <a:srgbClr val="0055D4"/>
                </a:solidFill>
              </a:rPr>
              <a:t>równoległy</a:t>
            </a:r>
            <a:r>
              <a:rPr lang="pl-PL" b="1" dirty="0"/>
              <a:t> w stosunku do osi odprowadzenia to jego wychylenie w zapisie EKG będzie </a:t>
            </a:r>
            <a:r>
              <a:rPr lang="pl-PL" b="1" dirty="0">
                <a:solidFill>
                  <a:srgbClr val="0055D4"/>
                </a:solidFill>
              </a:rPr>
              <a:t>większe</a:t>
            </a:r>
          </a:p>
          <a:p>
            <a:pPr marL="285750" indent="-285750" algn="just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 algn="just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Jeżeli wektor jest </a:t>
            </a:r>
            <a:r>
              <a:rPr lang="pl-PL" b="1" dirty="0">
                <a:solidFill>
                  <a:srgbClr val="0055D4"/>
                </a:solidFill>
              </a:rPr>
              <a:t>prostopadły</a:t>
            </a:r>
            <a:r>
              <a:rPr lang="pl-PL" b="1" dirty="0"/>
              <a:t> do osi odprowadzenia, to </a:t>
            </a:r>
            <a:r>
              <a:rPr lang="pl-PL" b="1" dirty="0">
                <a:solidFill>
                  <a:srgbClr val="0055D4"/>
                </a:solidFill>
              </a:rPr>
              <a:t>nie zarejestrujemy </a:t>
            </a:r>
            <a:r>
              <a:rPr lang="pl-PL" b="1" dirty="0"/>
              <a:t>aktywności 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D7E25252-394F-48CB-909C-851C8DE72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99" y="223128"/>
            <a:ext cx="4566697" cy="155108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EA0DDC8-BAE3-4665-8D96-85C6884FD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699" y="2066369"/>
            <a:ext cx="4566696" cy="205733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F6B0DA06-A8D4-4FDE-8876-CEA92C5D0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699" y="4844955"/>
            <a:ext cx="4566697" cy="1806508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0CF925D5-C41F-4FCE-9C76-22D830AF7D67}"/>
              </a:ext>
            </a:extLst>
          </p:cNvPr>
          <p:cNvGrpSpPr/>
          <p:nvPr/>
        </p:nvGrpSpPr>
        <p:grpSpPr>
          <a:xfrm>
            <a:off x="83124" y="102613"/>
            <a:ext cx="2045927" cy="968135"/>
            <a:chOff x="2480708" y="1075883"/>
            <a:chExt cx="25079740" cy="4657724"/>
          </a:xfrm>
          <a:noFill/>
        </p:grpSpPr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C8467058-C051-457D-A76C-90FD676B3FD7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3428FE04-AB2B-4F9C-90AD-56A2FF28B585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9035EA08-567D-4C34-962C-80BFD19547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2B2C04D6-B143-4B48-B00C-0FAA4209E941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463D27AA-410D-4789-97EC-6A848A2C3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3DBE2D89-3F92-4AF4-A4B4-F47B6D4785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4"/>
              <a:ext cx="21348818" cy="1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D1AA96BC-3A2C-4748-BB4D-7E391EAC7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43701941-D17D-4DDC-8731-817DEB5E7C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8980127C-F588-4A2D-AA86-BAAEE906EDDE}"/>
              </a:ext>
            </a:extLst>
          </p:cNvPr>
          <p:cNvSpPr txBox="1"/>
          <p:nvPr/>
        </p:nvSpPr>
        <p:spPr>
          <a:xfrm>
            <a:off x="413122" y="109986"/>
            <a:ext cx="180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WEKTORY</a:t>
            </a:r>
          </a:p>
        </p:txBody>
      </p:sp>
    </p:spTree>
    <p:extLst>
      <p:ext uri="{BB962C8B-B14F-4D97-AF65-F5344CB8AC3E}">
        <p14:creationId xmlns:p14="http://schemas.microsoft.com/office/powerpoint/2010/main" val="8220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3CD55FDD-7E28-4F49-A0E5-31996A2E9B0E}"/>
              </a:ext>
            </a:extLst>
          </p:cNvPr>
          <p:cNvGrpSpPr/>
          <p:nvPr/>
        </p:nvGrpSpPr>
        <p:grpSpPr>
          <a:xfrm>
            <a:off x="83124" y="102613"/>
            <a:ext cx="3274225" cy="968135"/>
            <a:chOff x="2480708" y="1075883"/>
            <a:chExt cx="40136679" cy="4657724"/>
          </a:xfrm>
          <a:noFill/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85C56765-D721-4E40-9CE8-7A13F014F0C5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54FCD99C-F71D-4B23-89AE-9CBAD7C02A4F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85C42182-2904-4844-966A-131DC385B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03AD8C51-58C5-4C7F-804D-1E9D4172E29E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78C6CDA-F29E-417F-8EF7-8907C05CB0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78B0EEAE-21FF-432C-8649-1477F6B6E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9"/>
              <a:ext cx="36405757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4BB5D6AF-AAD5-4634-B193-DF247E537C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F0522D8B-0401-4FBE-9D0E-4AEBEB093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B7983BB-815E-4150-909B-F2B8E4F4820D}"/>
              </a:ext>
            </a:extLst>
          </p:cNvPr>
          <p:cNvSpPr txBox="1"/>
          <p:nvPr/>
        </p:nvSpPr>
        <p:spPr>
          <a:xfrm>
            <a:off x="413122" y="109986"/>
            <a:ext cx="574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ODPROWADZENIA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3EC42BC-F5E8-498C-ACFB-0C71E499B6FD}"/>
              </a:ext>
            </a:extLst>
          </p:cNvPr>
          <p:cNvSpPr/>
          <p:nvPr/>
        </p:nvSpPr>
        <p:spPr>
          <a:xfrm>
            <a:off x="329981" y="1498906"/>
            <a:ext cx="4828873" cy="389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SzPct val="150000"/>
            </a:pPr>
            <a:r>
              <a:rPr lang="pl-PL" b="1" dirty="0"/>
              <a:t>Standardowo 12 </a:t>
            </a:r>
            <a:r>
              <a:rPr lang="pl-PL" b="1" dirty="0" err="1"/>
              <a:t>odprowadzeń</a:t>
            </a:r>
            <a:r>
              <a:rPr lang="pl-PL" b="1" dirty="0"/>
              <a:t>:</a:t>
            </a:r>
          </a:p>
          <a:p>
            <a:pPr marL="285750" indent="-285750" algn="just">
              <a:lnSpc>
                <a:spcPct val="20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3 dwubiegunowe kończynowe </a:t>
            </a:r>
          </a:p>
          <a:p>
            <a:pPr lvl="1" algn="just">
              <a:lnSpc>
                <a:spcPct val="200000"/>
              </a:lnSpc>
              <a:buSzPct val="125000"/>
            </a:pPr>
            <a:r>
              <a:rPr lang="pl-PL" b="1" dirty="0">
                <a:solidFill>
                  <a:srgbClr val="0055D4"/>
                </a:solidFill>
              </a:rPr>
              <a:t>(I , II , III)</a:t>
            </a:r>
          </a:p>
          <a:p>
            <a:pPr marL="285750" indent="-285750" algn="just">
              <a:lnSpc>
                <a:spcPct val="20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3 jednobiegunowe kończynowe wzmocnione</a:t>
            </a:r>
          </a:p>
          <a:p>
            <a:pPr lvl="1" algn="just">
              <a:lnSpc>
                <a:spcPct val="200000"/>
              </a:lnSpc>
              <a:buSzPct val="125000"/>
            </a:pPr>
            <a:r>
              <a:rPr lang="pl-PL" b="1" dirty="0">
                <a:solidFill>
                  <a:srgbClr val="0055D4"/>
                </a:solidFill>
              </a:rPr>
              <a:t>(</a:t>
            </a:r>
            <a:r>
              <a:rPr lang="pl-PL" b="1" dirty="0" err="1">
                <a:solidFill>
                  <a:srgbClr val="0055D4"/>
                </a:solidFill>
              </a:rPr>
              <a:t>aVR</a:t>
            </a:r>
            <a:r>
              <a:rPr lang="pl-PL" b="1" dirty="0">
                <a:solidFill>
                  <a:srgbClr val="0055D4"/>
                </a:solidFill>
              </a:rPr>
              <a:t>, </a:t>
            </a:r>
            <a:r>
              <a:rPr lang="pl-PL" b="1" dirty="0" err="1">
                <a:solidFill>
                  <a:srgbClr val="0055D4"/>
                </a:solidFill>
              </a:rPr>
              <a:t>aVL</a:t>
            </a:r>
            <a:r>
              <a:rPr lang="pl-PL" b="1" dirty="0">
                <a:solidFill>
                  <a:srgbClr val="0055D4"/>
                </a:solidFill>
              </a:rPr>
              <a:t>, </a:t>
            </a:r>
            <a:r>
              <a:rPr lang="pl-PL" b="1" dirty="0" err="1">
                <a:solidFill>
                  <a:srgbClr val="0055D4"/>
                </a:solidFill>
              </a:rPr>
              <a:t>aVF</a:t>
            </a:r>
            <a:r>
              <a:rPr lang="pl-PL" b="1" dirty="0">
                <a:solidFill>
                  <a:srgbClr val="0055D4"/>
                </a:solidFill>
              </a:rPr>
              <a:t>)</a:t>
            </a:r>
          </a:p>
          <a:p>
            <a:pPr marL="285750" indent="-285750" algn="just">
              <a:lnSpc>
                <a:spcPct val="200000"/>
              </a:lnSpc>
              <a:buSzPct val="140000"/>
              <a:buFont typeface="Arial" panose="020B0604020202020204" pitchFamily="34" charset="0"/>
              <a:buChar char="•"/>
            </a:pPr>
            <a:r>
              <a:rPr lang="pl-PL" b="1" dirty="0"/>
              <a:t>6 jednobiegunowych przedsercowych </a:t>
            </a:r>
          </a:p>
          <a:p>
            <a:pPr lvl="1" algn="just">
              <a:lnSpc>
                <a:spcPct val="200000"/>
              </a:lnSpc>
              <a:buSzPct val="125000"/>
            </a:pPr>
            <a:r>
              <a:rPr lang="pl-PL" b="1" dirty="0">
                <a:solidFill>
                  <a:srgbClr val="0055D4"/>
                </a:solidFill>
              </a:rPr>
              <a:t>(V1 – V6)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A03D4FD-E94C-44A4-B27B-B353527F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51" y="939889"/>
            <a:ext cx="7516149" cy="50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0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A47F7F58-6E89-4DC5-9C2F-63998740FA19}"/>
              </a:ext>
            </a:extLst>
          </p:cNvPr>
          <p:cNvGrpSpPr/>
          <p:nvPr/>
        </p:nvGrpSpPr>
        <p:grpSpPr>
          <a:xfrm>
            <a:off x="83124" y="102613"/>
            <a:ext cx="3274225" cy="968135"/>
            <a:chOff x="2480708" y="1075883"/>
            <a:chExt cx="40136679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72DC7AC0-46B8-4114-992C-957037850B40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48D04841-FAAF-4D63-A467-3F4D59AC20C5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F3F9C35B-F06B-4E2C-86A0-D83BC1D7D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C1FBC550-E270-4D24-9D86-58867EEC08DF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7022AFD2-EC52-45BB-9B4E-318145004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CE3A1311-08AE-4909-98C2-F6FA6BB43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9"/>
              <a:ext cx="36405757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2D4B8B8E-6B53-42F6-B0B0-A0B66560B6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36C32563-E3A4-4339-98DF-C5FA9DEB23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2E92E02-9FD6-4B98-B2D3-31085FFA1AB6}"/>
              </a:ext>
            </a:extLst>
          </p:cNvPr>
          <p:cNvSpPr txBox="1"/>
          <p:nvPr/>
        </p:nvSpPr>
        <p:spPr>
          <a:xfrm>
            <a:off x="413122" y="109986"/>
            <a:ext cx="574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ODPROWADZENIA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FD3C294-EA57-4C26-B5FF-E1D1366CB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3" y="1132663"/>
            <a:ext cx="3927364" cy="486410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D069D40-73D2-494C-9E63-5B6752970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35" y="1070748"/>
            <a:ext cx="7194580" cy="49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6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2BDE0124-D6DC-4FC1-999F-4779E3229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404812"/>
            <a:ext cx="10048875" cy="6048375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035494C6-4606-4CFC-84AA-8E4FC79D03D5}"/>
              </a:ext>
            </a:extLst>
          </p:cNvPr>
          <p:cNvGrpSpPr/>
          <p:nvPr/>
        </p:nvGrpSpPr>
        <p:grpSpPr>
          <a:xfrm>
            <a:off x="83124" y="102613"/>
            <a:ext cx="3274225" cy="968135"/>
            <a:chOff x="2480708" y="1075883"/>
            <a:chExt cx="40136679" cy="4657724"/>
          </a:xfrm>
          <a:noFill/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1D79FD76-DA19-4303-87E4-719E2BD031DD}"/>
                </a:ext>
              </a:extLst>
            </p:cNvPr>
            <p:cNvSpPr/>
            <p:nvPr/>
          </p:nvSpPr>
          <p:spPr>
            <a:xfrm>
              <a:off x="3004583" y="3628582"/>
              <a:ext cx="959145" cy="233363"/>
            </a:xfrm>
            <a:custGeom>
              <a:avLst/>
              <a:gdLst>
                <a:gd name="connsiteX0" fmla="*/ 0 w 1552575"/>
                <a:gd name="connsiteY0" fmla="*/ 457208 h 466733"/>
                <a:gd name="connsiteX1" fmla="*/ 790575 w 1552575"/>
                <a:gd name="connsiteY1" fmla="*/ 8 h 466733"/>
                <a:gd name="connsiteX2" fmla="*/ 1552575 w 1552575"/>
                <a:gd name="connsiteY2" fmla="*/ 466733 h 4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466733">
                  <a:moveTo>
                    <a:pt x="0" y="457208"/>
                  </a:moveTo>
                  <a:cubicBezTo>
                    <a:pt x="265906" y="227814"/>
                    <a:pt x="531813" y="-1579"/>
                    <a:pt x="790575" y="8"/>
                  </a:cubicBezTo>
                  <a:cubicBezTo>
                    <a:pt x="1049337" y="1595"/>
                    <a:pt x="1300956" y="234164"/>
                    <a:pt x="1552575" y="466733"/>
                  </a:cubicBezTo>
                </a:path>
              </a:pathLst>
            </a:cu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091344C7-7015-4564-B4AD-1B2DB854F5EF}"/>
                </a:ext>
              </a:extLst>
            </p:cNvPr>
            <p:cNvCxnSpPr>
              <a:cxnSpLocks/>
            </p:cNvCxnSpPr>
            <p:nvPr/>
          </p:nvCxnSpPr>
          <p:spPr>
            <a:xfrm>
              <a:off x="4678104" y="3861945"/>
              <a:ext cx="304801" cy="110966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2D19C6ED-F701-408E-94B1-3815EDD77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2904" y="1075883"/>
              <a:ext cx="523875" cy="3895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A45A77BB-CD57-4137-BE1C-92054006478A}"/>
                </a:ext>
              </a:extLst>
            </p:cNvPr>
            <p:cNvCxnSpPr>
              <a:cxnSpLocks/>
            </p:cNvCxnSpPr>
            <p:nvPr/>
          </p:nvCxnSpPr>
          <p:spPr>
            <a:xfrm>
              <a:off x="5506779" y="1075883"/>
              <a:ext cx="371475" cy="4657724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EBA98651-461B-4542-8812-EFF3246613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8254" y="3866707"/>
              <a:ext cx="333375" cy="186690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ED6D5694-4018-480D-992B-DD527FEB8D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630" y="3861949"/>
              <a:ext cx="36405757" cy="5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FF69E611-8F58-44D2-BBEC-5076F105D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728" y="3861944"/>
              <a:ext cx="714374" cy="4769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4452140D-5269-4298-B771-D8C6E8A344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0708" y="3861944"/>
              <a:ext cx="523875" cy="0"/>
            </a:xfrm>
            <a:prstGeom prst="line">
              <a:avLst/>
            </a:prstGeom>
            <a:grpFill/>
            <a:ln w="28575" cap="rnd" cmpd="sng">
              <a:solidFill>
                <a:srgbClr val="FF000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8BAAAB-DD61-4A7D-ACAB-4566331C5096}"/>
              </a:ext>
            </a:extLst>
          </p:cNvPr>
          <p:cNvSpPr txBox="1"/>
          <p:nvPr/>
        </p:nvSpPr>
        <p:spPr>
          <a:xfrm>
            <a:off x="413123" y="109986"/>
            <a:ext cx="314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55D4"/>
                </a:solidFill>
              </a:rPr>
              <a:t>ODPROWADZENIA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87A530B-A43E-48F0-BDB8-E3B68124B700}"/>
              </a:ext>
            </a:extLst>
          </p:cNvPr>
          <p:cNvSpPr txBox="1"/>
          <p:nvPr/>
        </p:nvSpPr>
        <p:spPr>
          <a:xfrm>
            <a:off x="4403890" y="4022871"/>
            <a:ext cx="34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D01006"/>
                </a:solidFill>
              </a:rPr>
              <a:t>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E2F0767-3CCF-4AF7-806E-B80F679CED80}"/>
              </a:ext>
            </a:extLst>
          </p:cNvPr>
          <p:cNvSpPr txBox="1"/>
          <p:nvPr/>
        </p:nvSpPr>
        <p:spPr>
          <a:xfrm>
            <a:off x="6095999" y="657459"/>
            <a:ext cx="50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D01006"/>
                </a:solidFill>
              </a:rPr>
              <a:t>II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0DEDB21-8C38-4D6C-87E1-90C56B905C09}"/>
              </a:ext>
            </a:extLst>
          </p:cNvPr>
          <p:cNvSpPr txBox="1"/>
          <p:nvPr/>
        </p:nvSpPr>
        <p:spPr>
          <a:xfrm>
            <a:off x="9343952" y="426626"/>
            <a:ext cx="51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D01006"/>
                </a:solidFill>
              </a:rPr>
              <a:t>III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53B8DBE-A4F3-4BAD-9B0A-A3826450CD6A}"/>
              </a:ext>
            </a:extLst>
          </p:cNvPr>
          <p:cNvSpPr txBox="1"/>
          <p:nvPr/>
        </p:nvSpPr>
        <p:spPr>
          <a:xfrm>
            <a:off x="10024494" y="1460311"/>
            <a:ext cx="72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D01006"/>
                </a:solidFill>
              </a:rPr>
              <a:t>aVL</a:t>
            </a:r>
            <a:endParaRPr lang="pl-PL" sz="2400" b="1" dirty="0">
              <a:solidFill>
                <a:srgbClr val="D01006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AF9E44B-D7EC-4633-927A-8D21C725A3E7}"/>
              </a:ext>
            </a:extLst>
          </p:cNvPr>
          <p:cNvSpPr txBox="1"/>
          <p:nvPr/>
        </p:nvSpPr>
        <p:spPr>
          <a:xfrm>
            <a:off x="4547191" y="2054220"/>
            <a:ext cx="72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D01006"/>
                </a:solidFill>
              </a:rPr>
              <a:t>aVR</a:t>
            </a:r>
            <a:endParaRPr lang="pl-PL" sz="2400" b="1" dirty="0">
              <a:solidFill>
                <a:srgbClr val="D01006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D6D041D-2F7D-4DF5-BEE2-7DC8420E5C00}"/>
              </a:ext>
            </a:extLst>
          </p:cNvPr>
          <p:cNvSpPr txBox="1"/>
          <p:nvPr/>
        </p:nvSpPr>
        <p:spPr>
          <a:xfrm>
            <a:off x="7207255" y="6286348"/>
            <a:ext cx="72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D01006"/>
                </a:solidFill>
              </a:rPr>
              <a:t>aVF</a:t>
            </a:r>
            <a:endParaRPr lang="pl-PL" sz="2400" b="1" dirty="0">
              <a:solidFill>
                <a:srgbClr val="D01006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CA71297-FC5D-449B-B11C-1E5EC53C8571}"/>
              </a:ext>
            </a:extLst>
          </p:cNvPr>
          <p:cNvSpPr txBox="1"/>
          <p:nvPr/>
        </p:nvSpPr>
        <p:spPr>
          <a:xfrm>
            <a:off x="7786261" y="5172501"/>
            <a:ext cx="72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55D4"/>
                </a:solidFill>
              </a:rPr>
              <a:t>V1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814FA13-A888-48FA-8925-448045A1C235}"/>
              </a:ext>
            </a:extLst>
          </p:cNvPr>
          <p:cNvSpPr txBox="1"/>
          <p:nvPr/>
        </p:nvSpPr>
        <p:spPr>
          <a:xfrm>
            <a:off x="9804628" y="4941668"/>
            <a:ext cx="72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55D4"/>
                </a:solidFill>
              </a:rPr>
              <a:t>V2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8362D0D-4193-43E3-A832-A14452798AF0}"/>
              </a:ext>
            </a:extLst>
          </p:cNvPr>
          <p:cNvSpPr txBox="1"/>
          <p:nvPr/>
        </p:nvSpPr>
        <p:spPr>
          <a:xfrm>
            <a:off x="10532137" y="4713256"/>
            <a:ext cx="72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55D4"/>
                </a:solidFill>
              </a:rPr>
              <a:t>V3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A3F14A3-CDC4-43B1-B692-2D09341F3D3B}"/>
              </a:ext>
            </a:extLst>
          </p:cNvPr>
          <p:cNvSpPr txBox="1"/>
          <p:nvPr/>
        </p:nvSpPr>
        <p:spPr>
          <a:xfrm>
            <a:off x="11048935" y="4251591"/>
            <a:ext cx="72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55D4"/>
                </a:solidFill>
              </a:rPr>
              <a:t>V4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39FAB40-88BE-4536-8EF5-D41ACD9B59C1}"/>
              </a:ext>
            </a:extLst>
          </p:cNvPr>
          <p:cNvSpPr txBox="1"/>
          <p:nvPr/>
        </p:nvSpPr>
        <p:spPr>
          <a:xfrm>
            <a:off x="11054279" y="3495100"/>
            <a:ext cx="72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55D4"/>
                </a:solidFill>
              </a:rPr>
              <a:t>V5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D153B59-93A2-4221-BF59-B5BC35557B4F}"/>
              </a:ext>
            </a:extLst>
          </p:cNvPr>
          <p:cNvSpPr txBox="1"/>
          <p:nvPr/>
        </p:nvSpPr>
        <p:spPr>
          <a:xfrm>
            <a:off x="10174943" y="2855950"/>
            <a:ext cx="72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55D4"/>
                </a:solidFill>
              </a:rPr>
              <a:t>V6</a:t>
            </a:r>
          </a:p>
        </p:txBody>
      </p:sp>
      <p:sp>
        <p:nvSpPr>
          <p:cNvPr id="26" name="pole tekstowe 25">
            <a:hlinkClick r:id="rId3"/>
            <a:extLst>
              <a:ext uri="{FF2B5EF4-FFF2-40B4-BE49-F238E27FC236}">
                <a16:creationId xmlns:a16="http://schemas.microsoft.com/office/drawing/2014/main" id="{26865640-41A0-44F6-AFC7-B949C832D16D}"/>
              </a:ext>
            </a:extLst>
          </p:cNvPr>
          <p:cNvSpPr txBox="1"/>
          <p:nvPr/>
        </p:nvSpPr>
        <p:spPr>
          <a:xfrm>
            <a:off x="1306033" y="2223497"/>
            <a:ext cx="113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u="sng" dirty="0">
                <a:solidFill>
                  <a:srgbClr val="0058DB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2102922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</TotalTime>
  <Words>1050</Words>
  <Application>Microsoft Office PowerPoint</Application>
  <PresentationFormat>Panoramiczny</PresentationFormat>
  <Paragraphs>196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 Gothic</vt:lpstr>
      <vt:lpstr>Motyw pakietu Office</vt:lpstr>
      <vt:lpstr>EKG podstawy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Gasperowicz</dc:creator>
  <cp:lastModifiedBy>Platypus</cp:lastModifiedBy>
  <cp:revision>63</cp:revision>
  <dcterms:created xsi:type="dcterms:W3CDTF">2020-02-19T12:26:45Z</dcterms:created>
  <dcterms:modified xsi:type="dcterms:W3CDTF">2021-04-13T18:23:22Z</dcterms:modified>
</cp:coreProperties>
</file>